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21.xml" ContentType="application/vnd.openxmlformats-officedocument.themeOverride+xml"/>
  <Override PartName="/ppt/notesSlides/notesSlide33.xml" ContentType="application/vnd.openxmlformats-officedocument.presentationml.notesSlide+xml"/>
  <Override PartName="/ppt/theme/themeOverride22.xml" ContentType="application/vnd.openxmlformats-officedocument.themeOverride+xml"/>
  <Override PartName="/ppt/notesSlides/notesSlide34.xml" ContentType="application/vnd.openxmlformats-officedocument.presentationml.notesSlide+xml"/>
  <Override PartName="/ppt/theme/themeOverride23.xml" ContentType="application/vnd.openxmlformats-officedocument.themeOverride+xml"/>
  <Override PartName="/ppt/notesSlides/notesSlide35.xml" ContentType="application/vnd.openxmlformats-officedocument.presentationml.notesSlide+xml"/>
  <Override PartName="/ppt/theme/themeOverride24.xml" ContentType="application/vnd.openxmlformats-officedocument.themeOverride+xml"/>
  <Override PartName="/ppt/notesSlides/notesSlide36.xml" ContentType="application/vnd.openxmlformats-officedocument.presentationml.notesSlide+xml"/>
  <Override PartName="/ppt/theme/themeOverride25.xml" ContentType="application/vnd.openxmlformats-officedocument.themeOverride+xml"/>
  <Override PartName="/ppt/notesSlides/notesSlide37.xml" ContentType="application/vnd.openxmlformats-officedocument.presentationml.notesSlide+xml"/>
  <Override PartName="/ppt/theme/themeOverride26.xml" ContentType="application/vnd.openxmlformats-officedocument.themeOverride+xml"/>
  <Override PartName="/ppt/notesSlides/notesSlide38.xml" ContentType="application/vnd.openxmlformats-officedocument.presentationml.notesSlide+xml"/>
  <Override PartName="/ppt/theme/themeOverride27.xml" ContentType="application/vnd.openxmlformats-officedocument.themeOverride+xml"/>
  <Override PartName="/ppt/notesSlides/notesSlide39.xml" ContentType="application/vnd.openxmlformats-officedocument.presentationml.notesSlide+xml"/>
  <Override PartName="/ppt/theme/themeOverride28.xml" ContentType="application/vnd.openxmlformats-officedocument.themeOverride+xml"/>
  <Override PartName="/ppt/notesSlides/notesSlide40.xml" ContentType="application/vnd.openxmlformats-officedocument.presentationml.notesSlide+xml"/>
  <Override PartName="/ppt/theme/themeOverride29.xml" ContentType="application/vnd.openxmlformats-officedocument.themeOverride+xml"/>
  <Override PartName="/ppt/notesSlides/notesSlide41.xml" ContentType="application/vnd.openxmlformats-officedocument.presentationml.notesSlide+xml"/>
  <Override PartName="/ppt/theme/themeOverride30.xml" ContentType="application/vnd.openxmlformats-officedocument.themeOverride+xml"/>
  <Override PartName="/ppt/notesSlides/notesSlide42.xml" ContentType="application/vnd.openxmlformats-officedocument.presentationml.notesSlide+xml"/>
  <Override PartName="/ppt/theme/themeOverride31.xml" ContentType="application/vnd.openxmlformats-officedocument.themeOverride+xml"/>
  <Override PartName="/ppt/notesSlides/notesSlide43.xml" ContentType="application/vnd.openxmlformats-officedocument.presentationml.notesSlide+xml"/>
  <Override PartName="/ppt/theme/themeOverride32.xml" ContentType="application/vnd.openxmlformats-officedocument.themeOverride+xml"/>
  <Override PartName="/ppt/notesSlides/notesSlide44.xml" ContentType="application/vnd.openxmlformats-officedocument.presentationml.notesSlide+xml"/>
  <Override PartName="/ppt/theme/themeOverride33.xml" ContentType="application/vnd.openxmlformats-officedocument.themeOverride+xml"/>
  <Override PartName="/ppt/notesSlides/notesSlide45.xml" ContentType="application/vnd.openxmlformats-officedocument.presentationml.notesSlide+xml"/>
  <Override PartName="/ppt/theme/themeOverride34.xml" ContentType="application/vnd.openxmlformats-officedocument.themeOverride+xml"/>
  <Override PartName="/ppt/notesSlides/notesSlide46.xml" ContentType="application/vnd.openxmlformats-officedocument.presentationml.notesSlide+xml"/>
  <Override PartName="/ppt/theme/themeOverride35.xml" ContentType="application/vnd.openxmlformats-officedocument.themeOverride+xml"/>
  <Override PartName="/ppt/notesSlides/notesSlide47.xml" ContentType="application/vnd.openxmlformats-officedocument.presentationml.notesSlide+xml"/>
  <Override PartName="/ppt/theme/themeOverride36.xml" ContentType="application/vnd.openxmlformats-officedocument.themeOverride+xml"/>
  <Override PartName="/ppt/notesSlides/notesSlide48.xml" ContentType="application/vnd.openxmlformats-officedocument.presentationml.notesSlide+xml"/>
  <Override PartName="/ppt/theme/themeOverride37.xml" ContentType="application/vnd.openxmlformats-officedocument.themeOverride+xml"/>
  <Override PartName="/ppt/notesSlides/notesSlide49.xml" ContentType="application/vnd.openxmlformats-officedocument.presentationml.notesSlide+xml"/>
  <Override PartName="/ppt/theme/themeOverride38.xml" ContentType="application/vnd.openxmlformats-officedocument.themeOverride+xml"/>
  <Override PartName="/ppt/notesSlides/notesSlide50.xml" ContentType="application/vnd.openxmlformats-officedocument.presentationml.notesSlide+xml"/>
  <Override PartName="/ppt/theme/themeOverride39.xml" ContentType="application/vnd.openxmlformats-officedocument.themeOverride+xml"/>
  <Override PartName="/ppt/notesSlides/notesSlide51.xml" ContentType="application/vnd.openxmlformats-officedocument.presentationml.notesSlide+xml"/>
  <Override PartName="/ppt/theme/themeOverride40.xml" ContentType="application/vnd.openxmlformats-officedocument.themeOverride+xml"/>
  <Override PartName="/ppt/notesSlides/notesSlide52.xml" ContentType="application/vnd.openxmlformats-officedocument.presentationml.notesSlide+xml"/>
  <Override PartName="/ppt/theme/themeOverride41.xml" ContentType="application/vnd.openxmlformats-officedocument.themeOverride+xml"/>
  <Override PartName="/ppt/notesSlides/notesSlide53.xml" ContentType="application/vnd.openxmlformats-officedocument.presentationml.notesSlide+xml"/>
  <Override PartName="/ppt/theme/themeOverride42.xml" ContentType="application/vnd.openxmlformats-officedocument.themeOverride+xml"/>
  <Override PartName="/ppt/notesSlides/notesSlide54.xml" ContentType="application/vnd.openxmlformats-officedocument.presentationml.notesSlide+xml"/>
  <Override PartName="/ppt/theme/themeOverride43.xml" ContentType="application/vnd.openxmlformats-officedocument.themeOverride+xml"/>
  <Override PartName="/ppt/notesSlides/notesSlide55.xml" ContentType="application/vnd.openxmlformats-officedocument.presentationml.notesSlide+xml"/>
  <Override PartName="/ppt/theme/themeOverride44.xml" ContentType="application/vnd.openxmlformats-officedocument.themeOverride+xml"/>
  <Override PartName="/ppt/notesSlides/notesSlide56.xml" ContentType="application/vnd.openxmlformats-officedocument.presentationml.notesSlide+xml"/>
  <Override PartName="/ppt/theme/themeOverride45.xml" ContentType="application/vnd.openxmlformats-officedocument.themeOverride+xml"/>
  <Override PartName="/ppt/notesSlides/notesSlide57.xml" ContentType="application/vnd.openxmlformats-officedocument.presentationml.notesSlide+xml"/>
  <Override PartName="/ppt/theme/themeOverride46.xml" ContentType="application/vnd.openxmlformats-officedocument.themeOverride+xml"/>
  <Override PartName="/ppt/notesSlides/notesSlide58.xml" ContentType="application/vnd.openxmlformats-officedocument.presentationml.notesSlide+xml"/>
  <Override PartName="/ppt/theme/themeOverride47.xml" ContentType="application/vnd.openxmlformats-officedocument.themeOverride+xml"/>
  <Override PartName="/ppt/notesSlides/notesSlide59.xml" ContentType="application/vnd.openxmlformats-officedocument.presentationml.notesSlide+xml"/>
  <Override PartName="/ppt/theme/themeOverride48.xml" ContentType="application/vnd.openxmlformats-officedocument.themeOverride+xml"/>
  <Override PartName="/ppt/notesSlides/notesSlide60.xml" ContentType="application/vnd.openxmlformats-officedocument.presentationml.notesSlide+xml"/>
  <Override PartName="/ppt/theme/themeOverride49.xml" ContentType="application/vnd.openxmlformats-officedocument.themeOverr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63"/>
  </p:notesMasterIdLst>
  <p:sldIdLst>
    <p:sldId id="411" r:id="rId2"/>
    <p:sldId id="518" r:id="rId3"/>
    <p:sldId id="519" r:id="rId4"/>
    <p:sldId id="520" r:id="rId5"/>
    <p:sldId id="537" r:id="rId6"/>
    <p:sldId id="538" r:id="rId7"/>
    <p:sldId id="539" r:id="rId8"/>
    <p:sldId id="521" r:id="rId9"/>
    <p:sldId id="523" r:id="rId10"/>
    <p:sldId id="536" r:id="rId11"/>
    <p:sldId id="535" r:id="rId12"/>
    <p:sldId id="412" r:id="rId13"/>
    <p:sldId id="507" r:id="rId14"/>
    <p:sldId id="413" r:id="rId15"/>
    <p:sldId id="414" r:id="rId16"/>
    <p:sldId id="509" r:id="rId17"/>
    <p:sldId id="416" r:id="rId18"/>
    <p:sldId id="418" r:id="rId19"/>
    <p:sldId id="508" r:id="rId20"/>
    <p:sldId id="417" r:id="rId21"/>
    <p:sldId id="510" r:id="rId22"/>
    <p:sldId id="512" r:id="rId23"/>
    <p:sldId id="513" r:id="rId24"/>
    <p:sldId id="525" r:id="rId25"/>
    <p:sldId id="531" r:id="rId26"/>
    <p:sldId id="533" r:id="rId27"/>
    <p:sldId id="534" r:id="rId28"/>
    <p:sldId id="511" r:id="rId29"/>
    <p:sldId id="514" r:id="rId30"/>
    <p:sldId id="540" r:id="rId31"/>
    <p:sldId id="515" r:id="rId32"/>
    <p:sldId id="516" r:id="rId33"/>
    <p:sldId id="438" r:id="rId34"/>
    <p:sldId id="542" r:id="rId35"/>
    <p:sldId id="543" r:id="rId36"/>
    <p:sldId id="545" r:id="rId37"/>
    <p:sldId id="444" r:id="rId38"/>
    <p:sldId id="546" r:id="rId39"/>
    <p:sldId id="548" r:id="rId40"/>
    <p:sldId id="547" r:id="rId41"/>
    <p:sldId id="459" r:id="rId42"/>
    <p:sldId id="460" r:id="rId43"/>
    <p:sldId id="467" r:id="rId44"/>
    <p:sldId id="468" r:id="rId45"/>
    <p:sldId id="469" r:id="rId46"/>
    <p:sldId id="470" r:id="rId47"/>
    <p:sldId id="475" r:id="rId48"/>
    <p:sldId id="549" r:id="rId49"/>
    <p:sldId id="550" r:id="rId50"/>
    <p:sldId id="551" r:id="rId51"/>
    <p:sldId id="552" r:id="rId52"/>
    <p:sldId id="553" r:id="rId53"/>
    <p:sldId id="556" r:id="rId54"/>
    <p:sldId id="554" r:id="rId55"/>
    <p:sldId id="555" r:id="rId56"/>
    <p:sldId id="557" r:id="rId57"/>
    <p:sldId id="558" r:id="rId58"/>
    <p:sldId id="559" r:id="rId59"/>
    <p:sldId id="560" r:id="rId60"/>
    <p:sldId id="561" r:id="rId61"/>
    <p:sldId id="506"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C98"/>
    <a:srgbClr val="45679F"/>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1581" autoAdjust="0"/>
  </p:normalViewPr>
  <p:slideViewPr>
    <p:cSldViewPr snapToGrid="0">
      <p:cViewPr varScale="1">
        <p:scale>
          <a:sx n="101" d="100"/>
          <a:sy n="101" d="100"/>
        </p:scale>
        <p:origin x="2333" y="77"/>
      </p:cViewPr>
      <p:guideLst>
        <p:guide orient="horz" pos="2159"/>
        <p:guide pos="289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10</a:t>
            </a:fld>
            <a:endParaRPr lang="zh-CN" altLang="en-US"/>
          </a:p>
        </p:txBody>
      </p:sp>
    </p:spTree>
    <p:extLst>
      <p:ext uri="{BB962C8B-B14F-4D97-AF65-F5344CB8AC3E}">
        <p14:creationId xmlns:p14="http://schemas.microsoft.com/office/powerpoint/2010/main" val="175878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11</a:t>
            </a:fld>
            <a:endParaRPr lang="zh-CN" altLang="en-US"/>
          </a:p>
        </p:txBody>
      </p:sp>
    </p:spTree>
    <p:extLst>
      <p:ext uri="{BB962C8B-B14F-4D97-AF65-F5344CB8AC3E}">
        <p14:creationId xmlns:p14="http://schemas.microsoft.com/office/powerpoint/2010/main" val="398108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13</a:t>
            </a:fld>
            <a:endParaRPr lang="zh-CN" altLang="en-US"/>
          </a:p>
        </p:txBody>
      </p:sp>
    </p:spTree>
    <p:extLst>
      <p:ext uri="{BB962C8B-B14F-4D97-AF65-F5344CB8AC3E}">
        <p14:creationId xmlns:p14="http://schemas.microsoft.com/office/powerpoint/2010/main" val="336912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16</a:t>
            </a:fld>
            <a:endParaRPr lang="zh-CN" altLang="en-US"/>
          </a:p>
        </p:txBody>
      </p:sp>
    </p:spTree>
    <p:extLst>
      <p:ext uri="{BB962C8B-B14F-4D97-AF65-F5344CB8AC3E}">
        <p14:creationId xmlns:p14="http://schemas.microsoft.com/office/powerpoint/2010/main" val="51691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19</a:t>
            </a:fld>
            <a:endParaRPr lang="zh-CN" altLang="en-US"/>
          </a:p>
        </p:txBody>
      </p:sp>
    </p:spTree>
    <p:extLst>
      <p:ext uri="{BB962C8B-B14F-4D97-AF65-F5344CB8AC3E}">
        <p14:creationId xmlns:p14="http://schemas.microsoft.com/office/powerpoint/2010/main" val="291083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a:t>
            </a:fld>
            <a:endParaRPr lang="zh-CN" altLang="en-US"/>
          </a:p>
        </p:txBody>
      </p:sp>
    </p:spTree>
    <p:extLst>
      <p:ext uri="{BB962C8B-B14F-4D97-AF65-F5344CB8AC3E}">
        <p14:creationId xmlns:p14="http://schemas.microsoft.com/office/powerpoint/2010/main" val="1438786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21</a:t>
            </a:fld>
            <a:endParaRPr lang="zh-CN" altLang="en-US"/>
          </a:p>
        </p:txBody>
      </p:sp>
    </p:spTree>
    <p:extLst>
      <p:ext uri="{BB962C8B-B14F-4D97-AF65-F5344CB8AC3E}">
        <p14:creationId xmlns:p14="http://schemas.microsoft.com/office/powerpoint/2010/main" val="293705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22</a:t>
            </a:fld>
            <a:endParaRPr lang="zh-CN" altLang="en-US"/>
          </a:p>
        </p:txBody>
      </p:sp>
    </p:spTree>
    <p:extLst>
      <p:ext uri="{BB962C8B-B14F-4D97-AF65-F5344CB8AC3E}">
        <p14:creationId xmlns:p14="http://schemas.microsoft.com/office/powerpoint/2010/main" val="4260869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23</a:t>
            </a:fld>
            <a:endParaRPr lang="zh-CN" altLang="en-US"/>
          </a:p>
        </p:txBody>
      </p:sp>
    </p:spTree>
    <p:extLst>
      <p:ext uri="{BB962C8B-B14F-4D97-AF65-F5344CB8AC3E}">
        <p14:creationId xmlns:p14="http://schemas.microsoft.com/office/powerpoint/2010/main" val="269451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24</a:t>
            </a:fld>
            <a:endParaRPr lang="zh-CN" altLang="en-US"/>
          </a:p>
        </p:txBody>
      </p:sp>
    </p:spTree>
    <p:extLst>
      <p:ext uri="{BB962C8B-B14F-4D97-AF65-F5344CB8AC3E}">
        <p14:creationId xmlns:p14="http://schemas.microsoft.com/office/powerpoint/2010/main" val="808927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25</a:t>
            </a:fld>
            <a:endParaRPr lang="zh-CN" altLang="en-US"/>
          </a:p>
        </p:txBody>
      </p:sp>
    </p:spTree>
    <p:extLst>
      <p:ext uri="{BB962C8B-B14F-4D97-AF65-F5344CB8AC3E}">
        <p14:creationId xmlns:p14="http://schemas.microsoft.com/office/powerpoint/2010/main" val="458937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26</a:t>
            </a:fld>
            <a:endParaRPr lang="zh-CN" altLang="en-US"/>
          </a:p>
        </p:txBody>
      </p:sp>
    </p:spTree>
    <p:extLst>
      <p:ext uri="{BB962C8B-B14F-4D97-AF65-F5344CB8AC3E}">
        <p14:creationId xmlns:p14="http://schemas.microsoft.com/office/powerpoint/2010/main" val="3528223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27</a:t>
            </a:fld>
            <a:endParaRPr lang="zh-CN" altLang="en-US"/>
          </a:p>
        </p:txBody>
      </p:sp>
    </p:spTree>
    <p:extLst>
      <p:ext uri="{BB962C8B-B14F-4D97-AF65-F5344CB8AC3E}">
        <p14:creationId xmlns:p14="http://schemas.microsoft.com/office/powerpoint/2010/main" val="3508525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28</a:t>
            </a:fld>
            <a:endParaRPr lang="zh-CN" altLang="en-US"/>
          </a:p>
        </p:txBody>
      </p:sp>
    </p:spTree>
    <p:extLst>
      <p:ext uri="{BB962C8B-B14F-4D97-AF65-F5344CB8AC3E}">
        <p14:creationId xmlns:p14="http://schemas.microsoft.com/office/powerpoint/2010/main" val="4052474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29</a:t>
            </a:fld>
            <a:endParaRPr lang="zh-CN" altLang="en-US"/>
          </a:p>
        </p:txBody>
      </p:sp>
    </p:spTree>
    <p:extLst>
      <p:ext uri="{BB962C8B-B14F-4D97-AF65-F5344CB8AC3E}">
        <p14:creationId xmlns:p14="http://schemas.microsoft.com/office/powerpoint/2010/main" val="280837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a:t>
            </a:fld>
            <a:endParaRPr lang="zh-CN" altLang="en-US"/>
          </a:p>
        </p:txBody>
      </p:sp>
    </p:spTree>
    <p:extLst>
      <p:ext uri="{BB962C8B-B14F-4D97-AF65-F5344CB8AC3E}">
        <p14:creationId xmlns:p14="http://schemas.microsoft.com/office/powerpoint/2010/main" val="109316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30</a:t>
            </a:fld>
            <a:endParaRPr lang="zh-CN" altLang="en-US"/>
          </a:p>
        </p:txBody>
      </p:sp>
    </p:spTree>
    <p:extLst>
      <p:ext uri="{BB962C8B-B14F-4D97-AF65-F5344CB8AC3E}">
        <p14:creationId xmlns:p14="http://schemas.microsoft.com/office/powerpoint/2010/main" val="67951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31</a:t>
            </a:fld>
            <a:endParaRPr lang="zh-CN" altLang="en-US"/>
          </a:p>
        </p:txBody>
      </p:sp>
    </p:spTree>
    <p:extLst>
      <p:ext uri="{BB962C8B-B14F-4D97-AF65-F5344CB8AC3E}">
        <p14:creationId xmlns:p14="http://schemas.microsoft.com/office/powerpoint/2010/main" val="2637579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32</a:t>
            </a:fld>
            <a:endParaRPr lang="zh-CN" altLang="en-US"/>
          </a:p>
        </p:txBody>
      </p:sp>
    </p:spTree>
    <p:extLst>
      <p:ext uri="{BB962C8B-B14F-4D97-AF65-F5344CB8AC3E}">
        <p14:creationId xmlns:p14="http://schemas.microsoft.com/office/powerpoint/2010/main" val="11918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34</a:t>
            </a:fld>
            <a:endParaRPr lang="zh-CN" altLang="en-US"/>
          </a:p>
        </p:txBody>
      </p:sp>
    </p:spTree>
    <p:extLst>
      <p:ext uri="{BB962C8B-B14F-4D97-AF65-F5344CB8AC3E}">
        <p14:creationId xmlns:p14="http://schemas.microsoft.com/office/powerpoint/2010/main" val="990455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35</a:t>
            </a:fld>
            <a:endParaRPr lang="zh-CN" altLang="en-US"/>
          </a:p>
        </p:txBody>
      </p:sp>
    </p:spTree>
    <p:extLst>
      <p:ext uri="{BB962C8B-B14F-4D97-AF65-F5344CB8AC3E}">
        <p14:creationId xmlns:p14="http://schemas.microsoft.com/office/powerpoint/2010/main" val="4282333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36</a:t>
            </a:fld>
            <a:endParaRPr lang="zh-CN" altLang="en-US"/>
          </a:p>
        </p:txBody>
      </p:sp>
    </p:spTree>
    <p:extLst>
      <p:ext uri="{BB962C8B-B14F-4D97-AF65-F5344CB8AC3E}">
        <p14:creationId xmlns:p14="http://schemas.microsoft.com/office/powerpoint/2010/main" val="1797525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38</a:t>
            </a:fld>
            <a:endParaRPr lang="zh-CN" altLang="en-US"/>
          </a:p>
        </p:txBody>
      </p:sp>
    </p:spTree>
    <p:extLst>
      <p:ext uri="{BB962C8B-B14F-4D97-AF65-F5344CB8AC3E}">
        <p14:creationId xmlns:p14="http://schemas.microsoft.com/office/powerpoint/2010/main" val="1195760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39</a:t>
            </a:fld>
            <a:endParaRPr lang="zh-CN" altLang="en-US"/>
          </a:p>
        </p:txBody>
      </p:sp>
    </p:spTree>
    <p:extLst>
      <p:ext uri="{BB962C8B-B14F-4D97-AF65-F5344CB8AC3E}">
        <p14:creationId xmlns:p14="http://schemas.microsoft.com/office/powerpoint/2010/main" val="1460146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a:t>
            </a:fld>
            <a:endParaRPr lang="zh-CN" altLang="en-US"/>
          </a:p>
        </p:txBody>
      </p:sp>
    </p:spTree>
    <p:extLst>
      <p:ext uri="{BB962C8B-B14F-4D97-AF65-F5344CB8AC3E}">
        <p14:creationId xmlns:p14="http://schemas.microsoft.com/office/powerpoint/2010/main" val="3466165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40</a:t>
            </a:fld>
            <a:endParaRPr lang="zh-CN" altLang="en-US"/>
          </a:p>
        </p:txBody>
      </p:sp>
    </p:spTree>
    <p:extLst>
      <p:ext uri="{BB962C8B-B14F-4D97-AF65-F5344CB8AC3E}">
        <p14:creationId xmlns:p14="http://schemas.microsoft.com/office/powerpoint/2010/main" val="3298638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2659FB61-0C9E-4E97-B72F-39B92671D19C}" type="slidenum">
              <a:rPr lang="zh-CN" altLang="en-US" smtClean="0"/>
              <a:t>48</a:t>
            </a:fld>
            <a:endParaRPr lang="zh-CN" altLang="en-US"/>
          </a:p>
        </p:txBody>
      </p:sp>
    </p:spTree>
    <p:extLst>
      <p:ext uri="{BB962C8B-B14F-4D97-AF65-F5344CB8AC3E}">
        <p14:creationId xmlns:p14="http://schemas.microsoft.com/office/powerpoint/2010/main" val="2785344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49</a:t>
            </a:fld>
            <a:endParaRPr lang="zh-CN" altLang="en-US"/>
          </a:p>
        </p:txBody>
      </p:sp>
    </p:spTree>
    <p:extLst>
      <p:ext uri="{BB962C8B-B14F-4D97-AF65-F5344CB8AC3E}">
        <p14:creationId xmlns:p14="http://schemas.microsoft.com/office/powerpoint/2010/main" val="295619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a:t>
            </a:fld>
            <a:endParaRPr lang="zh-CN" altLang="en-US"/>
          </a:p>
        </p:txBody>
      </p:sp>
    </p:spTree>
    <p:extLst>
      <p:ext uri="{BB962C8B-B14F-4D97-AF65-F5344CB8AC3E}">
        <p14:creationId xmlns:p14="http://schemas.microsoft.com/office/powerpoint/2010/main" val="4091007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50</a:t>
            </a:fld>
            <a:endParaRPr lang="zh-CN" altLang="en-US"/>
          </a:p>
        </p:txBody>
      </p:sp>
    </p:spTree>
    <p:extLst>
      <p:ext uri="{BB962C8B-B14F-4D97-AF65-F5344CB8AC3E}">
        <p14:creationId xmlns:p14="http://schemas.microsoft.com/office/powerpoint/2010/main" val="930517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51</a:t>
            </a:fld>
            <a:endParaRPr lang="zh-CN" altLang="en-US"/>
          </a:p>
        </p:txBody>
      </p:sp>
    </p:spTree>
    <p:extLst>
      <p:ext uri="{BB962C8B-B14F-4D97-AF65-F5344CB8AC3E}">
        <p14:creationId xmlns:p14="http://schemas.microsoft.com/office/powerpoint/2010/main" val="1366734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52</a:t>
            </a:fld>
            <a:endParaRPr lang="zh-CN" altLang="en-US"/>
          </a:p>
        </p:txBody>
      </p:sp>
    </p:spTree>
    <p:extLst>
      <p:ext uri="{BB962C8B-B14F-4D97-AF65-F5344CB8AC3E}">
        <p14:creationId xmlns:p14="http://schemas.microsoft.com/office/powerpoint/2010/main" val="2668521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53</a:t>
            </a:fld>
            <a:endParaRPr lang="zh-CN" altLang="en-US"/>
          </a:p>
        </p:txBody>
      </p:sp>
    </p:spTree>
    <p:extLst>
      <p:ext uri="{BB962C8B-B14F-4D97-AF65-F5344CB8AC3E}">
        <p14:creationId xmlns:p14="http://schemas.microsoft.com/office/powerpoint/2010/main" val="270940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54</a:t>
            </a:fld>
            <a:endParaRPr lang="zh-CN" altLang="en-US"/>
          </a:p>
        </p:txBody>
      </p:sp>
    </p:spTree>
    <p:extLst>
      <p:ext uri="{BB962C8B-B14F-4D97-AF65-F5344CB8AC3E}">
        <p14:creationId xmlns:p14="http://schemas.microsoft.com/office/powerpoint/2010/main" val="17030953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55</a:t>
            </a:fld>
            <a:endParaRPr lang="zh-CN" altLang="en-US"/>
          </a:p>
        </p:txBody>
      </p:sp>
    </p:spTree>
    <p:extLst>
      <p:ext uri="{BB962C8B-B14F-4D97-AF65-F5344CB8AC3E}">
        <p14:creationId xmlns:p14="http://schemas.microsoft.com/office/powerpoint/2010/main" val="700696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56</a:t>
            </a:fld>
            <a:endParaRPr lang="zh-CN" altLang="en-US"/>
          </a:p>
        </p:txBody>
      </p:sp>
    </p:spTree>
    <p:extLst>
      <p:ext uri="{BB962C8B-B14F-4D97-AF65-F5344CB8AC3E}">
        <p14:creationId xmlns:p14="http://schemas.microsoft.com/office/powerpoint/2010/main" val="4019984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57</a:t>
            </a:fld>
            <a:endParaRPr lang="zh-CN" altLang="en-US"/>
          </a:p>
        </p:txBody>
      </p:sp>
    </p:spTree>
    <p:extLst>
      <p:ext uri="{BB962C8B-B14F-4D97-AF65-F5344CB8AC3E}">
        <p14:creationId xmlns:p14="http://schemas.microsoft.com/office/powerpoint/2010/main" val="450476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58</a:t>
            </a:fld>
            <a:endParaRPr lang="zh-CN" altLang="en-US"/>
          </a:p>
        </p:txBody>
      </p:sp>
    </p:spTree>
    <p:extLst>
      <p:ext uri="{BB962C8B-B14F-4D97-AF65-F5344CB8AC3E}">
        <p14:creationId xmlns:p14="http://schemas.microsoft.com/office/powerpoint/2010/main" val="76217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59</a:t>
            </a:fld>
            <a:endParaRPr lang="zh-CN" altLang="en-US"/>
          </a:p>
        </p:txBody>
      </p:sp>
    </p:spTree>
    <p:extLst>
      <p:ext uri="{BB962C8B-B14F-4D97-AF65-F5344CB8AC3E}">
        <p14:creationId xmlns:p14="http://schemas.microsoft.com/office/powerpoint/2010/main" val="60273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6</a:t>
            </a:fld>
            <a:endParaRPr lang="zh-CN" altLang="en-US"/>
          </a:p>
        </p:txBody>
      </p:sp>
    </p:spTree>
    <p:extLst>
      <p:ext uri="{BB962C8B-B14F-4D97-AF65-F5344CB8AC3E}">
        <p14:creationId xmlns:p14="http://schemas.microsoft.com/office/powerpoint/2010/main" val="1656435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变分自编码器，概率论如何与深度学习结合</a:t>
            </a:r>
          </a:p>
        </p:txBody>
      </p:sp>
      <p:sp>
        <p:nvSpPr>
          <p:cNvPr id="4" name="灯片编号占位符 3"/>
          <p:cNvSpPr>
            <a:spLocks noGrp="1"/>
          </p:cNvSpPr>
          <p:nvPr>
            <p:ph type="sldNum" sz="quarter" idx="10"/>
          </p:nvPr>
        </p:nvSpPr>
        <p:spPr/>
        <p:txBody>
          <a:bodyPr/>
          <a:lstStyle/>
          <a:p>
            <a:fld id="{2659FB61-0C9E-4E97-B72F-39B92671D19C}" type="slidenum">
              <a:rPr lang="zh-CN" altLang="en-US" smtClean="0"/>
              <a:t>60</a:t>
            </a:fld>
            <a:endParaRPr lang="zh-CN" altLang="en-US"/>
          </a:p>
        </p:txBody>
      </p:sp>
    </p:spTree>
    <p:extLst>
      <p:ext uri="{BB962C8B-B14F-4D97-AF65-F5344CB8AC3E}">
        <p14:creationId xmlns:p14="http://schemas.microsoft.com/office/powerpoint/2010/main" val="3713454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7</a:t>
            </a:fld>
            <a:endParaRPr lang="zh-CN" altLang="en-US"/>
          </a:p>
        </p:txBody>
      </p:sp>
    </p:spTree>
    <p:extLst>
      <p:ext uri="{BB962C8B-B14F-4D97-AF65-F5344CB8AC3E}">
        <p14:creationId xmlns:p14="http://schemas.microsoft.com/office/powerpoint/2010/main" val="2677621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8</a:t>
            </a:fld>
            <a:endParaRPr lang="zh-CN" altLang="en-US"/>
          </a:p>
        </p:txBody>
      </p:sp>
    </p:spTree>
    <p:extLst>
      <p:ext uri="{BB962C8B-B14F-4D97-AF65-F5344CB8AC3E}">
        <p14:creationId xmlns:p14="http://schemas.microsoft.com/office/powerpoint/2010/main" val="345219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9</a:t>
            </a:fld>
            <a:endParaRPr lang="zh-CN" altLang="en-US"/>
          </a:p>
        </p:txBody>
      </p:sp>
    </p:spTree>
    <p:extLst>
      <p:ext uri="{BB962C8B-B14F-4D97-AF65-F5344CB8AC3E}">
        <p14:creationId xmlns:p14="http://schemas.microsoft.com/office/powerpoint/2010/main" val="345883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2025/4/1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notesSlide" Target="../notesSlides/notesSlide11.xml"/><Relationship Id="rId7" Type="http://schemas.openxmlformats.org/officeDocument/2006/relationships/image" Target="../media/image710.png"/><Relationship Id="rId2" Type="http://schemas.openxmlformats.org/officeDocument/2006/relationships/slideLayout" Target="../slideLayouts/slideLayout3.xml"/><Relationship Id="rId1" Type="http://schemas.openxmlformats.org/officeDocument/2006/relationships/themeOverride" Target="../theme/themeOverride11.xml"/><Relationship Id="rId6" Type="http://schemas.openxmlformats.org/officeDocument/2006/relationships/image" Target="../media/image610.png"/><Relationship Id="rId11" Type="http://schemas.openxmlformats.org/officeDocument/2006/relationships/image" Target="../media/image116.png"/><Relationship Id="rId5" Type="http://schemas.openxmlformats.org/officeDocument/2006/relationships/image" Target="../media/image4.png"/><Relationship Id="rId10" Type="http://schemas.openxmlformats.org/officeDocument/2006/relationships/image" Target="../media/image106.png"/><Relationship Id="rId4" Type="http://schemas.openxmlformats.org/officeDocument/2006/relationships/image" Target="../media/image1.png"/><Relationship Id="rId9"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13.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4.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hemeOverride" Target="../theme/themeOverride1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4.pn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themeOverride" Target="../theme/themeOverride15.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hemeOverride" Target="../theme/themeOverride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18.xml"/><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hemeOverride" Target="../theme/themeOverride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hemeOverride" Target="../theme/themeOverride18.xml"/><Relationship Id="rId5" Type="http://schemas.openxmlformats.org/officeDocument/2006/relationships/image" Target="../media/image4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3.xml"/><Relationship Id="rId7" Type="http://schemas.openxmlformats.org/officeDocument/2006/relationships/image" Target="../media/image46.jpeg"/><Relationship Id="rId2" Type="http://schemas.openxmlformats.org/officeDocument/2006/relationships/tags" Target="../tags/tag2.xml"/><Relationship Id="rId1" Type="http://schemas.openxmlformats.org/officeDocument/2006/relationships/themeOverride" Target="../theme/themeOverride19.xml"/><Relationship Id="rId6" Type="http://schemas.openxmlformats.org/officeDocument/2006/relationships/image" Target="../media/image1.png"/><Relationship Id="rId5" Type="http://schemas.openxmlformats.org/officeDocument/2006/relationships/notesSlide" Target="../notesSlides/notesSlide20.xml"/><Relationship Id="rId10" Type="http://schemas.openxmlformats.org/officeDocument/2006/relationships/image" Target="../media/image49.png"/><Relationship Id="rId4" Type="http://schemas.openxmlformats.org/officeDocument/2006/relationships/slideLayout" Target="../slideLayouts/slideLayout3.xml"/><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hemeOverride" Target="../theme/themeOverride20.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png"/><Relationship Id="rId7" Type="http://schemas.openxmlformats.org/officeDocument/2006/relationships/image" Target="../media/image4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20.png"/><Relationship Id="rId4" Type="http://schemas.openxmlformats.org/officeDocument/2006/relationships/image" Target="../media/image410.png"/></Relationships>
</file>

<file path=ppt/slides/_rels/slide25.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31.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31.png"/><Relationship Id="rId4"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0.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33.xml"/><Relationship Id="rId7" Type="http://schemas.openxmlformats.org/officeDocument/2006/relationships/image" Target="../media/image74.png"/><Relationship Id="rId2" Type="http://schemas.openxmlformats.org/officeDocument/2006/relationships/slideLayout" Target="../slideLayouts/slideLayout3.xml"/><Relationship Id="rId1" Type="http://schemas.openxmlformats.org/officeDocument/2006/relationships/themeOverride" Target="../theme/themeOverride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png"/><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hemeOverride" Target="../theme/themeOverride2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hemeOverride" Target="../theme/themeOverride23.xml"/><Relationship Id="rId5" Type="http://schemas.openxmlformats.org/officeDocument/2006/relationships/image" Target="../media/image78.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hemeOverride" Target="../theme/themeOverride2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hemeOverride" Target="../theme/themeOverride2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hemeOverride" Target="../theme/themeOverride26.xml"/><Relationship Id="rId5" Type="http://schemas.openxmlformats.org/officeDocument/2006/relationships/image" Target="../media/image8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hemeOverride" Target="../theme/themeOverride27.xml"/><Relationship Id="rId5" Type="http://schemas.openxmlformats.org/officeDocument/2006/relationships/image" Target="../media/image8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hemeOverride" Target="../theme/themeOverride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hemeOverride" Target="../theme/themeOverride28.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hemeOverride" Target="../theme/themeOverride2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hemeOverride" Target="../theme/themeOverride3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hemeOverride" Target="../theme/themeOverride3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hemeOverride" Target="../theme/themeOverride32.xml"/><Relationship Id="rId5" Type="http://schemas.openxmlformats.org/officeDocument/2006/relationships/image" Target="../media/image90.jpe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3.xml"/><Relationship Id="rId6" Type="http://schemas.openxmlformats.org/officeDocument/2006/relationships/image" Target="../media/image93.png"/><Relationship Id="rId11" Type="http://schemas.openxmlformats.org/officeDocument/2006/relationships/oleObject" Target="../embeddings/oleObject3.bin"/><Relationship Id="rId5" Type="http://schemas.openxmlformats.org/officeDocument/2006/relationships/image" Target="../media/image1.png"/><Relationship Id="rId10" Type="http://schemas.openxmlformats.org/officeDocument/2006/relationships/image" Target="../media/image92.wmf"/><Relationship Id="rId4" Type="http://schemas.openxmlformats.org/officeDocument/2006/relationships/notesSlide" Target="../notesSlides/notesSlide45.xml"/><Relationship Id="rId9"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hemeOverride" Target="../theme/themeOverride3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97.png"/><Relationship Id="rId2" Type="http://schemas.openxmlformats.org/officeDocument/2006/relationships/slideLayout" Target="../slideLayouts/slideLayout3.xml"/><Relationship Id="rId1" Type="http://schemas.openxmlformats.org/officeDocument/2006/relationships/themeOverride" Target="../theme/themeOverride35.xml"/><Relationship Id="rId6" Type="http://schemas.openxmlformats.org/officeDocument/2006/relationships/image" Target="../media/image115.png"/><Relationship Id="rId5" Type="http://schemas.openxmlformats.org/officeDocument/2006/relationships/image" Target="../media/image96.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99.png"/><Relationship Id="rId2" Type="http://schemas.openxmlformats.org/officeDocument/2006/relationships/slideLayout" Target="../slideLayouts/slideLayout3.xml"/><Relationship Id="rId1" Type="http://schemas.openxmlformats.org/officeDocument/2006/relationships/themeOverride" Target="../theme/themeOverride36.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hemeOverride" Target="../theme/themeOverride37.xml"/><Relationship Id="rId5" Type="http://schemas.openxmlformats.org/officeDocument/2006/relationships/image" Target="../media/image10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hemeOverride" Target="../theme/themeOverride38.xml"/><Relationship Id="rId5" Type="http://schemas.openxmlformats.org/officeDocument/2006/relationships/image" Target="../media/image102.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hemeOverride" Target="../theme/themeOverride3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hemeOverride" Target="../theme/themeOverride40.xml"/><Relationship Id="rId5" Type="http://schemas.openxmlformats.org/officeDocument/2006/relationships/image" Target="../media/image105.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hemeOverride" Target="../theme/themeOverride41.xml"/><Relationship Id="rId5" Type="http://schemas.openxmlformats.org/officeDocument/2006/relationships/image" Target="../media/image106.jp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hemeOverride" Target="../theme/themeOverride4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hemeOverride" Target="../theme/themeOverride43.xml"/><Relationship Id="rId5" Type="http://schemas.openxmlformats.org/officeDocument/2006/relationships/image" Target="../media/image109.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hemeOverride" Target="../theme/themeOverride44.xml"/><Relationship Id="rId5" Type="http://schemas.openxmlformats.org/officeDocument/2006/relationships/image" Target="../media/image110.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hemeOverride" Target="../theme/themeOverride45.xml"/><Relationship Id="rId5" Type="http://schemas.openxmlformats.org/officeDocument/2006/relationships/image" Target="../media/image111.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hemeOverride" Target="../theme/themeOverride46.xml"/><Relationship Id="rId5" Type="http://schemas.openxmlformats.org/officeDocument/2006/relationships/image" Target="../media/image11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hemeOverride" Target="../theme/themeOverride47.xml"/><Relationship Id="rId5" Type="http://schemas.openxmlformats.org/officeDocument/2006/relationships/image" Target="../media/image11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hemeOverride" Target="../theme/themeOverride48.xml"/><Relationship Id="rId5" Type="http://schemas.openxmlformats.org/officeDocument/2006/relationships/image" Target="../media/image114.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hemeOverride" Target="../theme/themeOverride49.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8.xml"/><Relationship Id="rId7" Type="http://schemas.openxmlformats.org/officeDocument/2006/relationships/image" Target="../media/image27.png"/><Relationship Id="rId12" Type="http://schemas.openxmlformats.org/officeDocument/2006/relationships/image" Target="../media/image180.png"/><Relationship Id="rId2" Type="http://schemas.openxmlformats.org/officeDocument/2006/relationships/slideLayout" Target="../slideLayouts/slideLayout3.xml"/><Relationship Id="rId1" Type="http://schemas.openxmlformats.org/officeDocument/2006/relationships/themeOverride" Target="../theme/themeOverride8.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4.pn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notesSlide" Target="../notesSlides/notesSlide9.xml"/><Relationship Id="rId7" Type="http://schemas.openxmlformats.org/officeDocument/2006/relationships/image" Target="../media/image190.png"/><Relationship Id="rId2" Type="http://schemas.openxmlformats.org/officeDocument/2006/relationships/slideLayout" Target="../slideLayouts/slideLayout3.xml"/><Relationship Id="rId1" Type="http://schemas.openxmlformats.org/officeDocument/2006/relationships/themeOverride" Target="../theme/themeOverride9.xml"/><Relationship Id="rId6" Type="http://schemas.openxmlformats.org/officeDocument/2006/relationships/image" Target="../media/image120.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35496" y="1883306"/>
            <a:ext cx="9073008" cy="1014730"/>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概率图模型</a:t>
            </a:r>
            <a:endParaRPr lang="zh-CN" altLang="en-US" sz="6000" b="1" dirty="0">
              <a:solidFill>
                <a:srgbClr val="18478F"/>
              </a:solidFill>
              <a:latin typeface="+mn-ea"/>
              <a:cs typeface="+mn-ea"/>
            </a:endParaRPr>
          </a:p>
        </p:txBody>
      </p:sp>
      <p:pic>
        <p:nvPicPr>
          <p:cNvPr id="6" name="Picture 7" descr="校园-大门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6"/>
          <a:stretch>
            <a:fillRect/>
          </a:stretch>
        </p:blipFill>
        <p:spPr>
          <a:xfrm>
            <a:off x="63500" y="63500"/>
            <a:ext cx="1228090" cy="12560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480060" y="1655419"/>
            <a:ext cx="4547973" cy="3237857"/>
          </a:xfrm>
          <a:prstGeom prst="rect">
            <a:avLst/>
          </a:prstGeom>
        </p:spPr>
      </p:pic>
      <p:sp>
        <p:nvSpPr>
          <p:cNvPr id="20" name="文本框 19">
            <a:extLst>
              <a:ext uri="{FF2B5EF4-FFF2-40B4-BE49-F238E27FC236}">
                <a16:creationId xmlns:a16="http://schemas.microsoft.com/office/drawing/2014/main" id="{F0E9110F-2719-4A71-99E4-D59EBB72B78A}"/>
              </a:ext>
            </a:extLst>
          </p:cNvPr>
          <p:cNvSpPr txBox="1"/>
          <p:nvPr/>
        </p:nvSpPr>
        <p:spPr>
          <a:xfrm>
            <a:off x="388282" y="1157182"/>
            <a:ext cx="4801314" cy="369332"/>
          </a:xfrm>
          <a:prstGeom prst="rect">
            <a:avLst/>
          </a:prstGeom>
          <a:noFill/>
        </p:spPr>
        <p:txBody>
          <a:bodyPr wrap="none" rtlCol="0">
            <a:spAutoFit/>
          </a:bodyPr>
          <a:lstStyle/>
          <a:p>
            <a:r>
              <a:rPr lang="zh-CN" altLang="en-US" dirty="0"/>
              <a:t>例子：基于文本分类是否属于体育运动类新闻</a:t>
            </a:r>
          </a:p>
        </p:txBody>
      </p:sp>
      <p:sp>
        <p:nvSpPr>
          <p:cNvPr id="29" name="椭圆 28">
            <a:extLst>
              <a:ext uri="{FF2B5EF4-FFF2-40B4-BE49-F238E27FC236}">
                <a16:creationId xmlns:a16="http://schemas.microsoft.com/office/drawing/2014/main" id="{8FD39C6B-C5FE-4B2D-81FE-6011A5A2B452}"/>
              </a:ext>
            </a:extLst>
          </p:cNvPr>
          <p:cNvSpPr/>
          <p:nvPr/>
        </p:nvSpPr>
        <p:spPr>
          <a:xfrm>
            <a:off x="3645947" y="5067067"/>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31" name="椭圆 30">
            <a:extLst>
              <a:ext uri="{FF2B5EF4-FFF2-40B4-BE49-F238E27FC236}">
                <a16:creationId xmlns:a16="http://schemas.microsoft.com/office/drawing/2014/main" id="{54178F48-211B-46EB-90CA-CFE8232EB81B}"/>
              </a:ext>
            </a:extLst>
          </p:cNvPr>
          <p:cNvSpPr/>
          <p:nvPr/>
        </p:nvSpPr>
        <p:spPr>
          <a:xfrm>
            <a:off x="1353193" y="5067067"/>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9" name="直接箭头连接符 8">
            <a:extLst>
              <a:ext uri="{FF2B5EF4-FFF2-40B4-BE49-F238E27FC236}">
                <a16:creationId xmlns:a16="http://schemas.microsoft.com/office/drawing/2014/main" id="{2DA296D0-6161-4287-B066-8507E6763070}"/>
              </a:ext>
            </a:extLst>
          </p:cNvPr>
          <p:cNvCxnSpPr>
            <a:endCxn id="31" idx="0"/>
          </p:cNvCxnSpPr>
          <p:nvPr/>
        </p:nvCxnSpPr>
        <p:spPr>
          <a:xfrm>
            <a:off x="1621952" y="4893276"/>
            <a:ext cx="1" cy="173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8BD59BC3-65C1-4BFC-B5EF-C5F51A862C5B}"/>
              </a:ext>
            </a:extLst>
          </p:cNvPr>
          <p:cNvCxnSpPr/>
          <p:nvPr/>
        </p:nvCxnSpPr>
        <p:spPr>
          <a:xfrm>
            <a:off x="3914706" y="4893275"/>
            <a:ext cx="1" cy="173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640C475-5220-4959-9A9E-3D9BB76C94CF}"/>
                  </a:ext>
                </a:extLst>
              </p:cNvPr>
              <p:cNvSpPr txBox="1"/>
              <p:nvPr/>
            </p:nvSpPr>
            <p:spPr>
              <a:xfrm>
                <a:off x="1188777" y="5813854"/>
                <a:ext cx="3130537" cy="369332"/>
              </a:xfrm>
              <a:prstGeom prst="rect">
                <a:avLst/>
              </a:prstGeom>
              <a:noFill/>
            </p:spPr>
            <p:txBody>
              <a:bodyPr wrap="none" rtlCol="0">
                <a:spAutoFit/>
              </a:bodyPr>
              <a:lstStyle/>
              <a:p>
                <a:r>
                  <a:rPr lang="zh-CN" altLang="en-US" dirty="0"/>
                  <a:t>最简单的建模方式：</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a14:m>
                <a:endParaRPr lang="zh-CN" altLang="en-US" dirty="0"/>
              </a:p>
            </p:txBody>
          </p:sp>
        </mc:Choice>
        <mc:Fallback xmlns="">
          <p:sp>
            <p:nvSpPr>
              <p:cNvPr id="10" name="文本框 9">
                <a:extLst>
                  <a:ext uri="{FF2B5EF4-FFF2-40B4-BE49-F238E27FC236}">
                    <a16:creationId xmlns:a16="http://schemas.microsoft.com/office/drawing/2014/main" id="{6640C475-5220-4959-9A9E-3D9BB76C94CF}"/>
                  </a:ext>
                </a:extLst>
              </p:cNvPr>
              <p:cNvSpPr txBox="1">
                <a:spLocks noRot="1" noChangeAspect="1" noMove="1" noResize="1" noEditPoints="1" noAdjustHandles="1" noChangeArrowheads="1" noChangeShapeType="1" noTextEdit="1"/>
              </p:cNvSpPr>
              <p:nvPr/>
            </p:nvSpPr>
            <p:spPr>
              <a:xfrm>
                <a:off x="1188777" y="5813854"/>
                <a:ext cx="3130537" cy="369332"/>
              </a:xfrm>
              <a:prstGeom prst="rect">
                <a:avLst/>
              </a:prstGeom>
              <a:blipFill>
                <a:blip r:embed="rId6"/>
                <a:stretch>
                  <a:fillRect l="-1556" t="-15000" b="-2166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0C05BDB-373E-4B15-83A6-944BF2177885}"/>
              </a:ext>
            </a:extLst>
          </p:cNvPr>
          <p:cNvSpPr txBox="1"/>
          <p:nvPr/>
        </p:nvSpPr>
        <p:spPr>
          <a:xfrm>
            <a:off x="5609950" y="1711410"/>
            <a:ext cx="3416661" cy="1896801"/>
          </a:xfrm>
          <a:prstGeom prst="rect">
            <a:avLst/>
          </a:prstGeom>
          <a:noFill/>
        </p:spPr>
        <p:txBody>
          <a:bodyPr wrap="square" rtlCol="0">
            <a:spAutoFit/>
          </a:bodyPr>
          <a:lstStyle/>
          <a:p>
            <a:pPr>
              <a:lnSpc>
                <a:spcPct val="150000"/>
              </a:lnSpc>
            </a:pPr>
            <a:r>
              <a:rPr lang="zh-CN" altLang="en-US" sz="1600" dirty="0"/>
              <a:t>如何回答下面的问题？</a:t>
            </a:r>
            <a:endParaRPr lang="en-US" altLang="zh-CN" sz="1600" dirty="0"/>
          </a:p>
          <a:p>
            <a:pPr marL="285750" indent="-285750">
              <a:lnSpc>
                <a:spcPct val="150000"/>
              </a:lnSpc>
              <a:buFont typeface="Arial" panose="020B0604020202020204" pitchFamily="34" charset="0"/>
              <a:buChar char="•"/>
            </a:pPr>
            <a:r>
              <a:rPr lang="zh-CN" altLang="en-US" sz="1600" dirty="0"/>
              <a:t>包含“</a:t>
            </a:r>
            <a:r>
              <a:rPr lang="en-US" altLang="zh-CN" sz="1600" dirty="0"/>
              <a:t>game</a:t>
            </a:r>
            <a:r>
              <a:rPr lang="zh-CN" altLang="en-US" sz="1600" dirty="0"/>
              <a:t>”这个词的新闻有多少概率属于体育运动类新闻？</a:t>
            </a:r>
            <a:endParaRPr lang="en-US" altLang="zh-CN" sz="1600" dirty="0"/>
          </a:p>
          <a:p>
            <a:pPr marL="285750" indent="-285750">
              <a:lnSpc>
                <a:spcPct val="150000"/>
              </a:lnSpc>
              <a:buFont typeface="Arial" panose="020B0604020202020204" pitchFamily="34" charset="0"/>
              <a:buChar char="•"/>
            </a:pPr>
            <a:r>
              <a:rPr lang="zh-CN" altLang="en-US" sz="1600" dirty="0"/>
              <a:t>怎么生成一段属于体育运动类新闻？</a:t>
            </a:r>
          </a:p>
        </p:txBody>
      </p:sp>
    </p:spTree>
    <p:extLst>
      <p:ext uri="{BB962C8B-B14F-4D97-AF65-F5344CB8AC3E}">
        <p14:creationId xmlns:p14="http://schemas.microsoft.com/office/powerpoint/2010/main" val="88382443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293829" y="1368752"/>
            <a:ext cx="3737352" cy="2660748"/>
          </a:xfrm>
          <a:prstGeom prst="rect">
            <a:avLst/>
          </a:prstGeom>
        </p:spPr>
      </p:pic>
      <p:sp>
        <p:nvSpPr>
          <p:cNvPr id="11" name="文本框 10">
            <a:extLst>
              <a:ext uri="{FF2B5EF4-FFF2-40B4-BE49-F238E27FC236}">
                <a16:creationId xmlns:a16="http://schemas.microsoft.com/office/drawing/2014/main" id="{00C05BDB-373E-4B15-83A6-944BF2177885}"/>
              </a:ext>
            </a:extLst>
          </p:cNvPr>
          <p:cNvSpPr txBox="1"/>
          <p:nvPr/>
        </p:nvSpPr>
        <p:spPr>
          <a:xfrm>
            <a:off x="4528751" y="1269934"/>
            <a:ext cx="3750277" cy="2266133"/>
          </a:xfrm>
          <a:prstGeom prst="rect">
            <a:avLst/>
          </a:prstGeom>
          <a:noFill/>
        </p:spPr>
        <p:txBody>
          <a:bodyPr wrap="square" rtlCol="0">
            <a:spAutoFit/>
          </a:bodyPr>
          <a:lstStyle/>
          <a:p>
            <a:pPr>
              <a:lnSpc>
                <a:spcPct val="150000"/>
              </a:lnSpc>
            </a:pPr>
            <a:r>
              <a:rPr lang="zh-CN" altLang="en-US" sz="1600" dirty="0"/>
              <a:t>如何回答下面的问题？</a:t>
            </a:r>
            <a:endParaRPr lang="en-US" altLang="zh-CN" sz="1600" dirty="0"/>
          </a:p>
          <a:p>
            <a:pPr marL="285750" indent="-285750">
              <a:lnSpc>
                <a:spcPct val="150000"/>
              </a:lnSpc>
              <a:buFont typeface="Arial" panose="020B0604020202020204" pitchFamily="34" charset="0"/>
              <a:buChar char="•"/>
            </a:pPr>
            <a:r>
              <a:rPr lang="zh-CN" altLang="en-US" sz="1600" dirty="0"/>
              <a:t>包含“</a:t>
            </a:r>
            <a:r>
              <a:rPr lang="en-US" altLang="zh-CN" sz="1600" dirty="0"/>
              <a:t>game</a:t>
            </a:r>
            <a:r>
              <a:rPr lang="zh-CN" altLang="en-US" sz="1600" dirty="0"/>
              <a:t>”这个词的新闻有多少概率属于体育运动类新闻？</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r>
              <a:rPr lang="zh-CN" altLang="en-US" sz="1600" dirty="0"/>
              <a:t>怎么生成一段属于体育运动类新闻？</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013C4C-7753-47B3-97E8-0BCE49BC42A4}"/>
                  </a:ext>
                </a:extLst>
              </p:cNvPr>
              <p:cNvSpPr txBox="1"/>
              <p:nvPr/>
            </p:nvSpPr>
            <p:spPr>
              <a:xfrm>
                <a:off x="5319584" y="2578136"/>
                <a:ext cx="2535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m:t>
                      </m:r>
                      <m:r>
                        <a:rPr lang="en-US" altLang="zh-CN" b="0" i="1" smtClean="0">
                          <a:latin typeface="Cambria Math" panose="02040503050406030204" pitchFamily="18" charset="0"/>
                        </a:rPr>
                        <m:t>𝑔𝑎𝑚𝑒</m:t>
                      </m:r>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08013C4C-7753-47B3-97E8-0BCE49BC42A4}"/>
                  </a:ext>
                </a:extLst>
              </p:cNvPr>
              <p:cNvSpPr txBox="1">
                <a:spLocks noRot="1" noChangeAspect="1" noMove="1" noResize="1" noEditPoints="1" noAdjustHandles="1" noChangeArrowheads="1" noChangeShapeType="1" noTextEdit="1"/>
              </p:cNvSpPr>
              <p:nvPr/>
            </p:nvSpPr>
            <p:spPr>
              <a:xfrm>
                <a:off x="5319584" y="2578136"/>
                <a:ext cx="2535438" cy="369332"/>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9D7B5AB-CB0F-4C70-BC92-1726E2E5AD3B}"/>
                  </a:ext>
                </a:extLst>
              </p:cNvPr>
              <p:cNvSpPr txBox="1"/>
              <p:nvPr/>
            </p:nvSpPr>
            <p:spPr>
              <a:xfrm>
                <a:off x="5498758" y="3580054"/>
                <a:ext cx="2173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m:oMathPara>
                </a14:m>
                <a:endParaRPr lang="zh-CN" altLang="en-US" dirty="0"/>
              </a:p>
            </p:txBody>
          </p:sp>
        </mc:Choice>
        <mc:Fallback xmlns="">
          <p:sp>
            <p:nvSpPr>
              <p:cNvPr id="17" name="文本框 16">
                <a:extLst>
                  <a:ext uri="{FF2B5EF4-FFF2-40B4-BE49-F238E27FC236}">
                    <a16:creationId xmlns:a16="http://schemas.microsoft.com/office/drawing/2014/main" id="{C9D7B5AB-CB0F-4C70-BC92-1726E2E5AD3B}"/>
                  </a:ext>
                </a:extLst>
              </p:cNvPr>
              <p:cNvSpPr txBox="1">
                <a:spLocks noRot="1" noChangeAspect="1" noMove="1" noResize="1" noEditPoints="1" noAdjustHandles="1" noChangeArrowheads="1" noChangeShapeType="1" noTextEdit="1"/>
              </p:cNvSpPr>
              <p:nvPr/>
            </p:nvSpPr>
            <p:spPr>
              <a:xfrm>
                <a:off x="5498758" y="3580054"/>
                <a:ext cx="2173352" cy="369332"/>
              </a:xfrm>
              <a:prstGeom prst="rect">
                <a:avLst/>
              </a:prstGeom>
              <a:blipFill>
                <a:blip r:embed="rId7"/>
                <a:stretch>
                  <a:fillRect b="-13115"/>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4CCC0A22-551A-43BF-A24E-46EF1C1351C9}"/>
              </a:ext>
            </a:extLst>
          </p:cNvPr>
          <p:cNvCxnSpPr>
            <a:cxnSpLocks/>
            <a:stCxn id="2" idx="2"/>
          </p:cNvCxnSpPr>
          <p:nvPr/>
        </p:nvCxnSpPr>
        <p:spPr>
          <a:xfrm>
            <a:off x="2162505" y="4029500"/>
            <a:ext cx="1216939" cy="671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B815E3FB-37AE-4D02-8C59-B18BB99E69BF}"/>
              </a:ext>
            </a:extLst>
          </p:cNvPr>
          <p:cNvCxnSpPr>
            <a:cxnSpLocks/>
            <a:stCxn id="17" idx="2"/>
          </p:cNvCxnSpPr>
          <p:nvPr/>
        </p:nvCxnSpPr>
        <p:spPr>
          <a:xfrm flipH="1">
            <a:off x="5381368" y="3949386"/>
            <a:ext cx="1204066" cy="72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8C2430E-2A36-4904-B180-8495FCBF3AEB}"/>
                  </a:ext>
                </a:extLst>
              </p:cNvPr>
              <p:cNvSpPr txBox="1"/>
              <p:nvPr/>
            </p:nvSpPr>
            <p:spPr>
              <a:xfrm>
                <a:off x="2826472" y="4782065"/>
                <a:ext cx="1105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m:oMathPara>
                </a14:m>
                <a:endParaRPr lang="zh-CN" altLang="en-US" dirty="0"/>
              </a:p>
            </p:txBody>
          </p:sp>
        </mc:Choice>
        <mc:Fallback xmlns="">
          <p:sp>
            <p:nvSpPr>
              <p:cNvPr id="32" name="文本框 31">
                <a:extLst>
                  <a:ext uri="{FF2B5EF4-FFF2-40B4-BE49-F238E27FC236}">
                    <a16:creationId xmlns:a16="http://schemas.microsoft.com/office/drawing/2014/main" id="{98C2430E-2A36-4904-B180-8495FCBF3AEB}"/>
                  </a:ext>
                </a:extLst>
              </p:cNvPr>
              <p:cNvSpPr txBox="1">
                <a:spLocks noRot="1" noChangeAspect="1" noMove="1" noResize="1" noEditPoints="1" noAdjustHandles="1" noChangeArrowheads="1" noChangeShapeType="1" noTextEdit="1"/>
              </p:cNvSpPr>
              <p:nvPr/>
            </p:nvSpPr>
            <p:spPr>
              <a:xfrm>
                <a:off x="2826472" y="4782065"/>
                <a:ext cx="1105944" cy="369332"/>
              </a:xfrm>
              <a:prstGeom prst="rect">
                <a:avLst/>
              </a:prstGeom>
              <a:blipFill>
                <a:blip r:embed="rId8"/>
                <a:stretch>
                  <a:fillRect b="-6557"/>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C7B666C7-B9C6-4577-8DBE-84D26B3E9AEC}"/>
              </a:ext>
            </a:extLst>
          </p:cNvPr>
          <p:cNvCxnSpPr>
            <a:cxnSpLocks/>
            <a:stCxn id="32" idx="3"/>
          </p:cNvCxnSpPr>
          <p:nvPr/>
        </p:nvCxnSpPr>
        <p:spPr>
          <a:xfrm>
            <a:off x="3932416" y="4966731"/>
            <a:ext cx="985573"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3B00ACD-A48B-4D32-85AD-D88251609B8A}"/>
                  </a:ext>
                </a:extLst>
              </p:cNvPr>
              <p:cNvSpPr txBox="1"/>
              <p:nvPr/>
            </p:nvSpPr>
            <p:spPr>
              <a:xfrm>
                <a:off x="4917989" y="4782065"/>
                <a:ext cx="17437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22" name="文本框 21">
                <a:extLst>
                  <a:ext uri="{FF2B5EF4-FFF2-40B4-BE49-F238E27FC236}">
                    <a16:creationId xmlns:a16="http://schemas.microsoft.com/office/drawing/2014/main" id="{43B00ACD-A48B-4D32-85AD-D88251609B8A}"/>
                  </a:ext>
                </a:extLst>
              </p:cNvPr>
              <p:cNvSpPr txBox="1">
                <a:spLocks noRot="1" noChangeAspect="1" noMove="1" noResize="1" noEditPoints="1" noAdjustHandles="1" noChangeArrowheads="1" noChangeShapeType="1" noTextEdit="1"/>
              </p:cNvSpPr>
              <p:nvPr/>
            </p:nvSpPr>
            <p:spPr>
              <a:xfrm>
                <a:off x="4917989" y="4782065"/>
                <a:ext cx="1743747" cy="369332"/>
              </a:xfrm>
              <a:prstGeom prst="rect">
                <a:avLst/>
              </a:prstGeom>
              <a:blipFill>
                <a:blip r:embed="rId9"/>
                <a:stretch>
                  <a:fillRect b="-13115"/>
                </a:stretch>
              </a:blipFill>
            </p:spPr>
            <p:txBody>
              <a:bodyPr/>
              <a:lstStyle/>
              <a:p>
                <a:r>
                  <a:rPr lang="zh-CN" altLang="en-US">
                    <a:noFill/>
                  </a:rPr>
                  <a:t> </a:t>
                </a:r>
              </a:p>
            </p:txBody>
          </p:sp>
        </mc:Fallback>
      </mc:AlternateContent>
      <p:cxnSp>
        <p:nvCxnSpPr>
          <p:cNvPr id="24" name="连接符: 肘形 23">
            <a:extLst>
              <a:ext uri="{FF2B5EF4-FFF2-40B4-BE49-F238E27FC236}">
                <a16:creationId xmlns:a16="http://schemas.microsoft.com/office/drawing/2014/main" id="{7A3862E0-2CF9-4833-BEB7-87B56E61B4CD}"/>
              </a:ext>
            </a:extLst>
          </p:cNvPr>
          <p:cNvCxnSpPr>
            <a:stCxn id="22" idx="3"/>
            <a:endCxn id="17" idx="3"/>
          </p:cNvCxnSpPr>
          <p:nvPr/>
        </p:nvCxnSpPr>
        <p:spPr>
          <a:xfrm flipV="1">
            <a:off x="6661736" y="3764720"/>
            <a:ext cx="1010374" cy="1202011"/>
          </a:xfrm>
          <a:prstGeom prst="bentConnector3">
            <a:avLst>
              <a:gd name="adj1" fmla="val 122625"/>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170B9BE7-29AC-4105-9BDF-C6110272AA24}"/>
              </a:ext>
            </a:extLst>
          </p:cNvPr>
          <p:cNvCxnSpPr>
            <a:cxnSpLocks/>
            <a:stCxn id="22" idx="3"/>
            <a:endCxn id="3" idx="3"/>
          </p:cNvCxnSpPr>
          <p:nvPr/>
        </p:nvCxnSpPr>
        <p:spPr>
          <a:xfrm flipV="1">
            <a:off x="6661736" y="2762802"/>
            <a:ext cx="1193286" cy="2203929"/>
          </a:xfrm>
          <a:prstGeom prst="bentConnector3">
            <a:avLst>
              <a:gd name="adj1" fmla="val 119157"/>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7FC5DA22-F122-4730-9F8E-219B7FD0FD4A}"/>
              </a:ext>
            </a:extLst>
          </p:cNvPr>
          <p:cNvSpPr txBox="1"/>
          <p:nvPr/>
        </p:nvSpPr>
        <p:spPr>
          <a:xfrm>
            <a:off x="7672110" y="3461034"/>
            <a:ext cx="263511" cy="369332"/>
          </a:xfrm>
          <a:prstGeom prst="rect">
            <a:avLst/>
          </a:prstGeom>
          <a:noFill/>
        </p:spPr>
        <p:txBody>
          <a:bodyPr wrap="square" rtlCol="0">
            <a:spAutoFit/>
          </a:bodyPr>
          <a:lstStyle/>
          <a:p>
            <a:r>
              <a:rPr lang="en-US" altLang="zh-CN" dirty="0"/>
              <a:t>?</a:t>
            </a:r>
            <a:endParaRPr lang="zh-CN" altLang="en-US" dirty="0"/>
          </a:p>
        </p:txBody>
      </p:sp>
      <p:sp>
        <p:nvSpPr>
          <p:cNvPr id="42" name="文本框 41">
            <a:extLst>
              <a:ext uri="{FF2B5EF4-FFF2-40B4-BE49-F238E27FC236}">
                <a16:creationId xmlns:a16="http://schemas.microsoft.com/office/drawing/2014/main" id="{E71DD388-44F0-41AC-B431-9104C47B9566}"/>
              </a:ext>
            </a:extLst>
          </p:cNvPr>
          <p:cNvSpPr txBox="1"/>
          <p:nvPr/>
        </p:nvSpPr>
        <p:spPr>
          <a:xfrm>
            <a:off x="7895504" y="2467588"/>
            <a:ext cx="292068" cy="369332"/>
          </a:xfrm>
          <a:prstGeom prst="rect">
            <a:avLst/>
          </a:prstGeom>
          <a:noFill/>
        </p:spPr>
        <p:txBody>
          <a:bodyPr wrap="none" rtlCol="0">
            <a:spAutoFit/>
          </a:bodyPr>
          <a:lstStyle/>
          <a:p>
            <a:r>
              <a:rPr lang="en-US" altLang="zh-CN" dirty="0"/>
              <a:t>?</a:t>
            </a:r>
            <a:endParaRPr lang="zh-CN" altLang="en-US" dirty="0"/>
          </a:p>
        </p:txBody>
      </p:sp>
      <p:sp>
        <p:nvSpPr>
          <p:cNvPr id="43" name="文本框 42">
            <a:extLst>
              <a:ext uri="{FF2B5EF4-FFF2-40B4-BE49-F238E27FC236}">
                <a16:creationId xmlns:a16="http://schemas.microsoft.com/office/drawing/2014/main" id="{20FE6D77-1D1A-47DC-BAAF-24A08C9699C2}"/>
              </a:ext>
            </a:extLst>
          </p:cNvPr>
          <p:cNvSpPr txBox="1"/>
          <p:nvPr/>
        </p:nvSpPr>
        <p:spPr>
          <a:xfrm>
            <a:off x="341911" y="5496466"/>
            <a:ext cx="1627369" cy="875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计算难点：</a:t>
            </a:r>
            <a:endParaRPr lang="en-US" altLang="zh-CN" dirty="0"/>
          </a:p>
          <a:p>
            <a:pPr marL="285750" indent="-285750">
              <a:lnSpc>
                <a:spcPct val="150000"/>
              </a:lnSpc>
              <a:buFont typeface="Arial" panose="020B0604020202020204" pitchFamily="34" charset="0"/>
              <a:buChar char="•"/>
            </a:pPr>
            <a:r>
              <a:rPr lang="zh-CN" altLang="en-US" dirty="0"/>
              <a:t>采样难点：</a:t>
            </a: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67F93F22-1CF2-4340-B084-CD591E30B750}"/>
                  </a:ext>
                </a:extLst>
              </p:cNvPr>
              <p:cNvSpPr txBox="1"/>
              <p:nvPr/>
            </p:nvSpPr>
            <p:spPr>
              <a:xfrm>
                <a:off x="1875973" y="5466794"/>
                <a:ext cx="5392053" cy="521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sep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=1</m:t>
                          </m:r>
                        </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𝑔𝑎𝑚</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m:t>
                              </m:r>
                            </m:sup>
                          </m:sSup>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solidFill>
                                <a:srgbClr val="FF0000"/>
                              </a:solidFill>
                              <a:latin typeface="Cambria Math" panose="02040503050406030204" pitchFamily="18" charset="0"/>
                            </a:rPr>
                            <m:t>𝑝</m:t>
                          </m:r>
                          <m:d>
                            <m:dPr>
                              <m:sepChr m:val="∣"/>
                              <m:ctrlPr>
                                <a:rPr lang="en-US" altLang="zh-CN" sz="1600" b="0" i="1" smtClean="0">
                                  <a:solidFill>
                                    <a:srgbClr val="FF0000"/>
                                  </a:solidFill>
                                  <a:latin typeface="Cambria Math" panose="02040503050406030204" pitchFamily="18" charset="0"/>
                                </a:rPr>
                              </m:ctrlPr>
                            </m:dPr>
                            <m:e>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𝑥</m:t>
                                  </m:r>
                                </m:e>
                                <m:sub>
                                  <m:r>
                                    <a:rPr lang="en-US" altLang="zh-CN" sz="1600" b="0" i="1" smtClean="0">
                                      <a:solidFill>
                                        <a:srgbClr val="FF0000"/>
                                      </a:solidFill>
                                      <a:latin typeface="Cambria Math" panose="02040503050406030204" pitchFamily="18" charset="0"/>
                                    </a:rPr>
                                    <m:t>1</m:t>
                                  </m:r>
                                </m:sub>
                              </m:sSub>
                              <m:sSup>
                                <m:sSupPr>
                                  <m:ctrlPr>
                                    <a:rPr lang="en-US" altLang="zh-CN" sz="1600" b="0" i="1" smtClean="0">
                                      <a:solidFill>
                                        <a:srgbClr val="FF0000"/>
                                      </a:solidFill>
                                      <a:latin typeface="Cambria Math" panose="02040503050406030204" pitchFamily="18" charset="0"/>
                                    </a:rPr>
                                  </m:ctrlPr>
                                </m:sSupPr>
                                <m:e>
                                  <m:r>
                                    <a:rPr lang="en-US" altLang="zh-CN" sz="1600" b="0" i="1" smtClean="0">
                                      <a:solidFill>
                                        <a:srgbClr val="FF0000"/>
                                      </a:solidFill>
                                      <a:latin typeface="Cambria Math" panose="02040503050406030204" pitchFamily="18" charset="0"/>
                                    </a:rPr>
                                    <m:t>=</m:t>
                                  </m:r>
                                </m:e>
                                <m:sup>
                                  <m:r>
                                    <a:rPr lang="en-US" altLang="zh-CN" sz="1600" b="0" i="1" smtClean="0">
                                      <a:solidFill>
                                        <a:srgbClr val="FF0000"/>
                                      </a:solidFill>
                                      <a:latin typeface="Cambria Math" panose="02040503050406030204" pitchFamily="18" charset="0"/>
                                    </a:rPr>
                                    <m:t>′</m:t>
                                  </m:r>
                                </m:sup>
                              </m:sSup>
                              <m:r>
                                <a:rPr lang="en-US" altLang="zh-CN" sz="1600" b="0" i="1" smtClean="0">
                                  <a:solidFill>
                                    <a:srgbClr val="FF0000"/>
                                  </a:solidFill>
                                  <a:latin typeface="Cambria Math" panose="02040503050406030204" pitchFamily="18" charset="0"/>
                                </a:rPr>
                                <m:t>𝑔𝑎𝑚</m:t>
                              </m:r>
                              <m:sSup>
                                <m:sSupPr>
                                  <m:ctrlPr>
                                    <a:rPr lang="en-US" altLang="zh-CN" sz="1600" b="0" i="1" smtClean="0">
                                      <a:solidFill>
                                        <a:srgbClr val="FF0000"/>
                                      </a:solidFill>
                                      <a:latin typeface="Cambria Math" panose="02040503050406030204" pitchFamily="18" charset="0"/>
                                    </a:rPr>
                                  </m:ctrlPr>
                                </m:sSupPr>
                                <m:e>
                                  <m:r>
                                    <a:rPr lang="en-US" altLang="zh-CN" sz="1600" b="0" i="1" smtClean="0">
                                      <a:solidFill>
                                        <a:srgbClr val="FF0000"/>
                                      </a:solidFill>
                                      <a:latin typeface="Cambria Math" panose="02040503050406030204" pitchFamily="18" charset="0"/>
                                    </a:rPr>
                                    <m:t>𝑒</m:t>
                                  </m:r>
                                </m:e>
                                <m:sup>
                                  <m:r>
                                    <a:rPr lang="en-US" altLang="zh-CN" sz="1600" b="0" i="1" smtClean="0">
                                      <a:solidFill>
                                        <a:srgbClr val="FF0000"/>
                                      </a:solidFill>
                                      <a:latin typeface="Cambria Math" panose="02040503050406030204" pitchFamily="18" charset="0"/>
                                    </a:rPr>
                                    <m:t>′</m:t>
                                  </m:r>
                                </m:sup>
                              </m:sSup>
                            </m:e>
                            <m:e>
                              <m:r>
                                <a:rPr lang="en-US" altLang="zh-CN" sz="1600" b="0" i="1" smtClean="0">
                                  <a:solidFill>
                                    <a:srgbClr val="FF0000"/>
                                  </a:solidFill>
                                  <a:latin typeface="Cambria Math" panose="02040503050406030204" pitchFamily="18" charset="0"/>
                                </a:rPr>
                                <m:t>𝑦</m:t>
                              </m:r>
                              <m:r>
                                <a:rPr lang="en-US" altLang="zh-CN" sz="1600" b="0" i="1" smtClean="0">
                                  <a:solidFill>
                                    <a:srgbClr val="FF0000"/>
                                  </a:solidFill>
                                  <a:latin typeface="Cambria Math" panose="02040503050406030204" pitchFamily="18" charset="0"/>
                                </a:rPr>
                                <m:t>=1</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𝑔𝑎𝑚𝑒</m:t>
                          </m:r>
                          <m:r>
                            <a:rPr lang="en-US" altLang="zh-CN" sz="1600" b="0" i="1" smtClean="0">
                              <a:latin typeface="Cambria Math" panose="02040503050406030204" pitchFamily="18" charset="0"/>
                            </a:rPr>
                            <m:t>′)</m:t>
                          </m:r>
                        </m:den>
                      </m:f>
                    </m:oMath>
                  </m:oMathPara>
                </a14:m>
                <a:endParaRPr lang="zh-CN" altLang="en-US" sz="1600" dirty="0"/>
              </a:p>
            </p:txBody>
          </p:sp>
        </mc:Choice>
        <mc:Fallback xmlns="">
          <p:sp>
            <p:nvSpPr>
              <p:cNvPr id="44" name="文本框 43">
                <a:extLst>
                  <a:ext uri="{FF2B5EF4-FFF2-40B4-BE49-F238E27FC236}">
                    <a16:creationId xmlns:a16="http://schemas.microsoft.com/office/drawing/2014/main" id="{67F93F22-1CF2-4340-B084-CD591E30B750}"/>
                  </a:ext>
                </a:extLst>
              </p:cNvPr>
              <p:cNvSpPr txBox="1">
                <a:spLocks noRot="1" noChangeAspect="1" noMove="1" noResize="1" noEditPoints="1" noAdjustHandles="1" noChangeArrowheads="1" noChangeShapeType="1" noTextEdit="1"/>
              </p:cNvSpPr>
              <p:nvPr/>
            </p:nvSpPr>
            <p:spPr>
              <a:xfrm>
                <a:off x="1875973" y="5466794"/>
                <a:ext cx="5392053" cy="52155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5DA433-780B-4372-9523-51D46A5C4D2C}"/>
                  </a:ext>
                </a:extLst>
              </p:cNvPr>
              <p:cNvSpPr txBox="1"/>
              <p:nvPr/>
            </p:nvSpPr>
            <p:spPr>
              <a:xfrm>
                <a:off x="1783005" y="5995692"/>
                <a:ext cx="663168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en-US" altLang="zh-CN" dirty="0">
                    <a:solidFill>
                      <a:srgbClr val="FF0000"/>
                    </a:solidFill>
                  </a:rPr>
                  <a:t>?</a:t>
                </a:r>
                <a:endParaRPr lang="zh-CN" altLang="en-US" dirty="0">
                  <a:solidFill>
                    <a:srgbClr val="FF0000"/>
                  </a:solidFill>
                </a:endParaRPr>
              </a:p>
            </p:txBody>
          </p:sp>
        </mc:Choice>
        <mc:Fallback xmlns="">
          <p:sp>
            <p:nvSpPr>
              <p:cNvPr id="45" name="文本框 44">
                <a:extLst>
                  <a:ext uri="{FF2B5EF4-FFF2-40B4-BE49-F238E27FC236}">
                    <a16:creationId xmlns:a16="http://schemas.microsoft.com/office/drawing/2014/main" id="{B35DA433-780B-4372-9523-51D46A5C4D2C}"/>
                  </a:ext>
                </a:extLst>
              </p:cNvPr>
              <p:cNvSpPr txBox="1">
                <a:spLocks noRot="1" noChangeAspect="1" noMove="1" noResize="1" noEditPoints="1" noAdjustHandles="1" noChangeArrowheads="1" noChangeShapeType="1" noTextEdit="1"/>
              </p:cNvSpPr>
              <p:nvPr/>
            </p:nvSpPr>
            <p:spPr>
              <a:xfrm>
                <a:off x="1783005" y="5995692"/>
                <a:ext cx="6631687" cy="369332"/>
              </a:xfrm>
              <a:prstGeom prst="rect">
                <a:avLst/>
              </a:prstGeom>
              <a:blipFill>
                <a:blip r:embed="rId11"/>
                <a:stretch>
                  <a:fillRect t="-10000" r="-735" b="-2666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1629A48-9B06-411A-BCB1-CE60246406BC}"/>
              </a:ext>
            </a:extLst>
          </p:cNvPr>
          <p:cNvSpPr txBox="1"/>
          <p:nvPr/>
        </p:nvSpPr>
        <p:spPr>
          <a:xfrm>
            <a:off x="4022736" y="4670854"/>
            <a:ext cx="723275" cy="307777"/>
          </a:xfrm>
          <a:prstGeom prst="rect">
            <a:avLst/>
          </a:prstGeom>
          <a:noFill/>
        </p:spPr>
        <p:txBody>
          <a:bodyPr wrap="none" rtlCol="0">
            <a:spAutoFit/>
          </a:bodyPr>
          <a:lstStyle/>
          <a:p>
            <a:r>
              <a:rPr lang="zh-CN" altLang="en-US" sz="1400" dirty="0"/>
              <a:t>等价于</a:t>
            </a:r>
          </a:p>
        </p:txBody>
      </p:sp>
    </p:spTree>
    <p:extLst>
      <p:ext uri="{BB962C8B-B14F-4D97-AF65-F5344CB8AC3E}">
        <p14:creationId xmlns:p14="http://schemas.microsoft.com/office/powerpoint/2010/main" val="315936991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概率图模型</a:t>
              </a:r>
            </a:p>
          </p:txBody>
        </p:sp>
      </p:grpSp>
      <p:pic>
        <p:nvPicPr>
          <p:cNvPr id="3" name="图片 2">
            <a:extLst>
              <a:ext uri="{FF2B5EF4-FFF2-40B4-BE49-F238E27FC236}">
                <a16:creationId xmlns:a16="http://schemas.microsoft.com/office/drawing/2014/main" id="{1174887C-2C57-4978-9C22-B56490963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849" y="976943"/>
            <a:ext cx="6016133" cy="2805503"/>
          </a:xfrm>
          <a:prstGeom prst="rect">
            <a:avLst/>
          </a:prstGeom>
        </p:spPr>
      </p:pic>
      <p:sp>
        <p:nvSpPr>
          <p:cNvPr id="4" name="文本框 3">
            <a:extLst>
              <a:ext uri="{FF2B5EF4-FFF2-40B4-BE49-F238E27FC236}">
                <a16:creationId xmlns:a16="http://schemas.microsoft.com/office/drawing/2014/main" id="{A55FC99E-26C3-46AA-88C9-6D403E47C6AD}"/>
              </a:ext>
            </a:extLst>
          </p:cNvPr>
          <p:cNvSpPr txBox="1"/>
          <p:nvPr/>
        </p:nvSpPr>
        <p:spPr>
          <a:xfrm>
            <a:off x="2748423" y="3841302"/>
            <a:ext cx="3647152" cy="369332"/>
          </a:xfrm>
          <a:prstGeom prst="rect">
            <a:avLst/>
          </a:prstGeom>
          <a:noFill/>
        </p:spPr>
        <p:txBody>
          <a:bodyPr wrap="none" rtlCol="0">
            <a:spAutoFit/>
          </a:bodyPr>
          <a:lstStyle/>
          <a:p>
            <a:r>
              <a:rPr lang="zh-CN" altLang="en-US" dirty="0"/>
              <a:t>前馈神经网络为什么长这个样子？</a:t>
            </a:r>
          </a:p>
        </p:txBody>
      </p:sp>
      <p:grpSp>
        <p:nvGrpSpPr>
          <p:cNvPr id="24" name="组合 23">
            <a:extLst>
              <a:ext uri="{FF2B5EF4-FFF2-40B4-BE49-F238E27FC236}">
                <a16:creationId xmlns:a16="http://schemas.microsoft.com/office/drawing/2014/main" id="{DC36C587-306D-449E-B7C1-3F4C865A35EF}"/>
              </a:ext>
            </a:extLst>
          </p:cNvPr>
          <p:cNvGrpSpPr/>
          <p:nvPr/>
        </p:nvGrpSpPr>
        <p:grpSpPr>
          <a:xfrm>
            <a:off x="1707267" y="4269490"/>
            <a:ext cx="5929637" cy="1217141"/>
            <a:chOff x="1707267" y="4269490"/>
            <a:chExt cx="5929637" cy="1217141"/>
          </a:xfrm>
        </p:grpSpPr>
        <p:sp>
          <p:nvSpPr>
            <p:cNvPr id="15" name="矩形 14">
              <a:extLst>
                <a:ext uri="{FF2B5EF4-FFF2-40B4-BE49-F238E27FC236}">
                  <a16:creationId xmlns:a16="http://schemas.microsoft.com/office/drawing/2014/main" id="{73B4FC73-FF0F-40BF-8DB6-A34A3CDD0D87}"/>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980B935-8DFE-4F87-A460-BD6B9E9976A8}"/>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2" name="椭圆 21">
              <a:extLst>
                <a:ext uri="{FF2B5EF4-FFF2-40B4-BE49-F238E27FC236}">
                  <a16:creationId xmlns:a16="http://schemas.microsoft.com/office/drawing/2014/main" id="{6D17D04E-147D-4A47-BE4B-341D6CFB57E0}"/>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7" name="直接箭头连接符 6">
              <a:extLst>
                <a:ext uri="{FF2B5EF4-FFF2-40B4-BE49-F238E27FC236}">
                  <a16:creationId xmlns:a16="http://schemas.microsoft.com/office/drawing/2014/main" id="{A6D69185-B645-45D2-9280-BD8A3260ADFA}"/>
                </a:ext>
              </a:extLst>
            </p:cNvPr>
            <p:cNvCxnSpPr>
              <a:cxnSpLocks/>
              <a:stCxn id="5" idx="6"/>
              <a:endCxn id="26"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椭圆 25">
              <a:extLst>
                <a:ext uri="{FF2B5EF4-FFF2-40B4-BE49-F238E27FC236}">
                  <a16:creationId xmlns:a16="http://schemas.microsoft.com/office/drawing/2014/main" id="{71033FA9-AA41-4968-A093-34F5B8123E9D}"/>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2783F708-C219-41C1-BF96-47C9FE1C3D6A}"/>
                </a:ext>
              </a:extLst>
            </p:cNvPr>
            <p:cNvCxnSpPr>
              <a:cxnSpLocks/>
              <a:stCxn id="26" idx="6"/>
              <a:endCxn id="22"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2" name="文本框 31">
            <a:extLst>
              <a:ext uri="{FF2B5EF4-FFF2-40B4-BE49-F238E27FC236}">
                <a16:creationId xmlns:a16="http://schemas.microsoft.com/office/drawing/2014/main" id="{0BE92F6A-F4A5-47C7-9217-2A9EE5DA5720}"/>
              </a:ext>
            </a:extLst>
          </p:cNvPr>
          <p:cNvSpPr txBox="1"/>
          <p:nvPr/>
        </p:nvSpPr>
        <p:spPr>
          <a:xfrm>
            <a:off x="3902585" y="5120546"/>
            <a:ext cx="1338828" cy="369332"/>
          </a:xfrm>
          <a:prstGeom prst="rect">
            <a:avLst/>
          </a:prstGeom>
          <a:noFill/>
        </p:spPr>
        <p:txBody>
          <a:bodyPr wrap="none" rtlCol="0">
            <a:spAutoFit/>
          </a:bodyPr>
          <a:lstStyle/>
          <a:p>
            <a:r>
              <a:rPr lang="zh-CN" altLang="en-US" dirty="0"/>
              <a:t>贝叶斯网络</a:t>
            </a:r>
          </a:p>
        </p:txBody>
      </p:sp>
      <p:pic>
        <p:nvPicPr>
          <p:cNvPr id="23" name="图片 22">
            <a:extLst>
              <a:ext uri="{FF2B5EF4-FFF2-40B4-BE49-F238E27FC236}">
                <a16:creationId xmlns:a16="http://schemas.microsoft.com/office/drawing/2014/main" id="{6E312855-92EB-41F2-878C-A745C53DEFDD}"/>
              </a:ext>
            </a:extLst>
          </p:cNvPr>
          <p:cNvPicPr>
            <a:picLocks noChangeAspect="1"/>
          </p:cNvPicPr>
          <p:nvPr/>
        </p:nvPicPr>
        <p:blipFill>
          <a:blip r:embed="rId6"/>
          <a:stretch>
            <a:fillRect/>
          </a:stretch>
        </p:blipFill>
        <p:spPr>
          <a:xfrm>
            <a:off x="837459" y="5849074"/>
            <a:ext cx="7170912" cy="61918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概率图模型</a:t>
              </a:r>
            </a:p>
          </p:txBody>
        </p:sp>
      </p:grpSp>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465" y="2565400"/>
            <a:ext cx="6176645" cy="2112010"/>
          </a:xfrm>
          <a:prstGeom prst="rect">
            <a:avLst/>
          </a:prstGeom>
        </p:spPr>
      </p:pic>
      <p:grpSp>
        <p:nvGrpSpPr>
          <p:cNvPr id="13" name="组合 12"/>
          <p:cNvGrpSpPr/>
          <p:nvPr/>
        </p:nvGrpSpPr>
        <p:grpSpPr>
          <a:xfrm>
            <a:off x="495935" y="1226820"/>
            <a:ext cx="8424545" cy="911225"/>
            <a:chOff x="1639" y="1742"/>
            <a:chExt cx="9231" cy="984"/>
          </a:xfrm>
        </p:grpSpPr>
        <p:sp>
          <p:nvSpPr>
            <p:cNvPr id="93" name="圆角矩形 92"/>
            <p:cNvSpPr/>
            <p:nvPr/>
          </p:nvSpPr>
          <p:spPr>
            <a:xfrm>
              <a:off x="1639" y="1742"/>
              <a:ext cx="9104" cy="984"/>
            </a:xfrm>
            <a:prstGeom prst="roundRect">
              <a:avLst/>
            </a:prstGeom>
            <a:gradFill>
              <a:gsLst>
                <a:gs pos="0">
                  <a:schemeClr val="bg1"/>
                </a:gs>
                <a:gs pos="100000">
                  <a:schemeClr val="bg1">
                    <a:lumMod val="95000"/>
                  </a:schemeClr>
                </a:gs>
              </a:gsLst>
              <a:lin ang="18900000" scaled="0"/>
            </a:gra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700" y="1792"/>
              <a:ext cx="9170" cy="896"/>
            </a:xfrm>
            <a:prstGeom prst="rect">
              <a:avLst/>
            </a:prstGeom>
          </p:spPr>
          <p:txBody>
            <a:bodyPr wrap="square">
              <a:spAutoFit/>
            </a:bodyPr>
            <a:lstStyle/>
            <a:p>
              <a:r>
                <a:rPr lang="zh-CN" altLang="en-US" sz="2400" b="1" dirty="0">
                  <a:sym typeface="+mn-ea"/>
                </a:rPr>
                <a:t>概率图模型</a:t>
              </a:r>
              <a:r>
                <a:rPr lang="zh-CN" altLang="en-US" sz="2400" dirty="0">
                  <a:sym typeface="+mn-ea"/>
                </a:rPr>
                <a:t>是指一种用图结构来描述多元随机变量之间条件独立关系的概率模型。</a:t>
              </a:r>
            </a:p>
          </p:txBody>
        </p:sp>
      </p:grpSp>
      <p:grpSp>
        <p:nvGrpSpPr>
          <p:cNvPr id="16" name="组合 15"/>
          <p:cNvGrpSpPr/>
          <p:nvPr/>
        </p:nvGrpSpPr>
        <p:grpSpPr>
          <a:xfrm>
            <a:off x="550545" y="4979035"/>
            <a:ext cx="8497471" cy="398780"/>
            <a:chOff x="652" y="2017"/>
            <a:chExt cx="13382" cy="628"/>
          </a:xfrm>
        </p:grpSpPr>
        <p:sp>
          <p:nvSpPr>
            <p:cNvPr id="17" name="椭圆 16"/>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902" y="2017"/>
              <a:ext cx="13132" cy="628"/>
            </a:xfrm>
            <a:prstGeom prst="rect">
              <a:avLst/>
            </a:prstGeom>
            <a:noFill/>
          </p:spPr>
          <p:txBody>
            <a:bodyPr wrap="square" rtlCol="0" anchor="t">
              <a:spAutoFit/>
            </a:bodyPr>
            <a:lstStyle/>
            <a:p>
              <a:r>
                <a:rPr lang="zh-CN" altLang="en-US" sz="2000" dirty="0">
                  <a:solidFill>
                    <a:srgbClr val="FF0000"/>
                  </a:solidFill>
                  <a:sym typeface="+mn-ea"/>
                </a:rPr>
                <a:t>每个节点</a:t>
              </a:r>
              <a:r>
                <a:rPr lang="zh-CN" altLang="en-US" sz="2000" dirty="0">
                  <a:sym typeface="+mn-ea"/>
                </a:rPr>
                <a:t>都对应一个随机变量，可以是观察变量、隐变量或未知参数等</a:t>
              </a:r>
              <a:endParaRPr lang="zh-CN" altLang="en-US" sz="2000" dirty="0">
                <a:latin typeface="宋体" panose="02010600030101010101" pitchFamily="2" charset="-122"/>
                <a:ea typeface="宋体" panose="02010600030101010101" pitchFamily="2" charset="-122"/>
                <a:sym typeface="+mn-ea"/>
              </a:endParaRPr>
            </a:p>
          </p:txBody>
        </p:sp>
      </p:grpSp>
      <p:grpSp>
        <p:nvGrpSpPr>
          <p:cNvPr id="19" name="组合 18"/>
          <p:cNvGrpSpPr/>
          <p:nvPr/>
        </p:nvGrpSpPr>
        <p:grpSpPr>
          <a:xfrm>
            <a:off x="550545" y="5377815"/>
            <a:ext cx="8497471" cy="398780"/>
            <a:chOff x="652" y="2017"/>
            <a:chExt cx="13382" cy="628"/>
          </a:xfrm>
        </p:grpSpPr>
        <p:sp>
          <p:nvSpPr>
            <p:cNvPr id="20" name="椭圆 19"/>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017"/>
              <a:ext cx="13132" cy="628"/>
            </a:xfrm>
            <a:prstGeom prst="rect">
              <a:avLst/>
            </a:prstGeom>
            <a:noFill/>
          </p:spPr>
          <p:txBody>
            <a:bodyPr wrap="square" rtlCol="0" anchor="t">
              <a:spAutoFit/>
            </a:bodyPr>
            <a:lstStyle/>
            <a:p>
              <a:r>
                <a:rPr lang="zh-CN" altLang="en-US" sz="2000" dirty="0">
                  <a:solidFill>
                    <a:srgbClr val="FF0000"/>
                  </a:solidFill>
                  <a:sym typeface="+mn-ea"/>
                </a:rPr>
                <a:t>每个连接</a:t>
              </a:r>
              <a:r>
                <a:rPr lang="zh-CN" altLang="en-US" sz="2000" dirty="0">
                  <a:sym typeface="+mn-ea"/>
                </a:rPr>
                <a:t>表示两个随机变量之间具有依赖关系</a:t>
              </a:r>
              <a:endParaRPr lang="zh-CN" altLang="en-US" sz="2000" dirty="0">
                <a:latin typeface="宋体" panose="02010600030101010101" pitchFamily="2" charset="-122"/>
                <a:ea typeface="宋体" panose="02010600030101010101" pitchFamily="2" charset="-122"/>
                <a:sym typeface="+mn-ea"/>
              </a:endParaRPr>
            </a:p>
          </p:txBody>
        </p:sp>
      </p:grpSp>
      <p:sp>
        <p:nvSpPr>
          <p:cNvPr id="2" name="文本框 1">
            <a:extLst>
              <a:ext uri="{FF2B5EF4-FFF2-40B4-BE49-F238E27FC236}">
                <a16:creationId xmlns:a16="http://schemas.microsoft.com/office/drawing/2014/main" id="{370DE5DA-24B1-4A50-AD1E-605C8AE41CD6}"/>
              </a:ext>
            </a:extLst>
          </p:cNvPr>
          <p:cNvSpPr txBox="1"/>
          <p:nvPr/>
        </p:nvSpPr>
        <p:spPr>
          <a:xfrm>
            <a:off x="3440921" y="6075799"/>
            <a:ext cx="2492990" cy="400110"/>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zh-CN" altLang="en-US" sz="2000" i="1" dirty="0">
                <a:solidFill>
                  <a:srgbClr val="FF0000"/>
                </a:solidFill>
              </a:rPr>
              <a:t>我们先只关注有向图</a:t>
            </a:r>
          </a:p>
        </p:txBody>
      </p:sp>
      <p:pic>
        <p:nvPicPr>
          <p:cNvPr id="22" name="图片 21">
            <a:extLst>
              <a:ext uri="{FF2B5EF4-FFF2-40B4-BE49-F238E27FC236}">
                <a16:creationId xmlns:a16="http://schemas.microsoft.com/office/drawing/2014/main" id="{22B0115C-454D-4C15-A869-99B9E2C8A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54" y="1052830"/>
            <a:ext cx="6016133" cy="2805503"/>
          </a:xfrm>
          <a:prstGeom prst="rect">
            <a:avLst/>
          </a:prstGeom>
        </p:spPr>
      </p:pic>
      <p:grpSp>
        <p:nvGrpSpPr>
          <p:cNvPr id="23" name="组合 22">
            <a:extLst>
              <a:ext uri="{FF2B5EF4-FFF2-40B4-BE49-F238E27FC236}">
                <a16:creationId xmlns:a16="http://schemas.microsoft.com/office/drawing/2014/main" id="{CDD559CA-B7B6-4D96-9D12-53086104D710}"/>
              </a:ext>
            </a:extLst>
          </p:cNvPr>
          <p:cNvGrpSpPr/>
          <p:nvPr/>
        </p:nvGrpSpPr>
        <p:grpSpPr>
          <a:xfrm>
            <a:off x="1707267" y="4269490"/>
            <a:ext cx="5929637" cy="1217141"/>
            <a:chOff x="1707267" y="4269490"/>
            <a:chExt cx="5929637" cy="1217141"/>
          </a:xfrm>
        </p:grpSpPr>
        <p:sp>
          <p:nvSpPr>
            <p:cNvPr id="24" name="矩形 23">
              <a:extLst>
                <a:ext uri="{FF2B5EF4-FFF2-40B4-BE49-F238E27FC236}">
                  <a16:creationId xmlns:a16="http://schemas.microsoft.com/office/drawing/2014/main" id="{F7A43C77-051C-4EC0-9448-6303616B1ED5}"/>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FF9FDFE-6412-4ED2-B3B8-5B9E4A0ABCC6}"/>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6" name="椭圆 25">
              <a:extLst>
                <a:ext uri="{FF2B5EF4-FFF2-40B4-BE49-F238E27FC236}">
                  <a16:creationId xmlns:a16="http://schemas.microsoft.com/office/drawing/2014/main" id="{3339BE16-5DC2-4AA6-BA79-D22FE685D8A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7" name="直接箭头连接符 26">
              <a:extLst>
                <a:ext uri="{FF2B5EF4-FFF2-40B4-BE49-F238E27FC236}">
                  <a16:creationId xmlns:a16="http://schemas.microsoft.com/office/drawing/2014/main" id="{57A4F3F9-A737-4A7F-AF7C-0ECFC8C27987}"/>
                </a:ext>
              </a:extLst>
            </p:cNvPr>
            <p:cNvCxnSpPr>
              <a:cxnSpLocks/>
              <a:stCxn id="25" idx="6"/>
              <a:endCxn id="28"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椭圆 27">
              <a:extLst>
                <a:ext uri="{FF2B5EF4-FFF2-40B4-BE49-F238E27FC236}">
                  <a16:creationId xmlns:a16="http://schemas.microsoft.com/office/drawing/2014/main" id="{99D412DE-F121-4EBE-AC3A-A731D3D18F92}"/>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9" name="直接箭头连接符 28">
              <a:extLst>
                <a:ext uri="{FF2B5EF4-FFF2-40B4-BE49-F238E27FC236}">
                  <a16:creationId xmlns:a16="http://schemas.microsoft.com/office/drawing/2014/main" id="{5155CA6F-8EEF-4AE3-A088-BB9DB2504111}"/>
                </a:ext>
              </a:extLst>
            </p:cNvPr>
            <p:cNvCxnSpPr>
              <a:cxnSpLocks/>
              <a:stCxn id="28" idx="6"/>
              <a:endCxn id="26"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776936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8969" y="429"/>
              <a:ext cx="507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8429"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概率图模型的关键步骤</a:t>
              </a:r>
            </a:p>
          </p:txBody>
        </p:sp>
      </p:grpSp>
      <p:grpSp>
        <p:nvGrpSpPr>
          <p:cNvPr id="10" name="组合 9"/>
          <p:cNvGrpSpPr/>
          <p:nvPr/>
        </p:nvGrpSpPr>
        <p:grpSpPr>
          <a:xfrm>
            <a:off x="477520" y="1282700"/>
            <a:ext cx="7997190" cy="460375"/>
            <a:chOff x="827" y="3088"/>
            <a:chExt cx="12594" cy="725"/>
          </a:xfrm>
        </p:grpSpPr>
        <p:sp>
          <p:nvSpPr>
            <p:cNvPr id="6" name="文本框 5"/>
            <p:cNvSpPr txBox="1"/>
            <p:nvPr/>
          </p:nvSpPr>
          <p:spPr>
            <a:xfrm>
              <a:off x="1672" y="3088"/>
              <a:ext cx="11749" cy="725"/>
            </a:xfrm>
            <a:prstGeom prst="rect">
              <a:avLst/>
            </a:prstGeom>
            <a:noFill/>
          </p:spPr>
          <p:txBody>
            <a:bodyPr wrap="square" rtlCol="0" anchor="t">
              <a:spAutoFit/>
            </a:bodyPr>
            <a:lstStyle/>
            <a:p>
              <a:r>
                <a:rPr lang="en-US" altLang="zh-CN" sz="2400" dirty="0">
                  <a:sym typeface="+mn-ea"/>
                </a:rPr>
                <a:t>1. </a:t>
              </a:r>
              <a:r>
                <a:rPr lang="zh-CN" altLang="en-US" sz="2400" dirty="0">
                  <a:sym typeface="+mn-ea"/>
                </a:rPr>
                <a:t>表示：模型表示（图结构）</a:t>
              </a:r>
              <a:endParaRPr lang="zh-CN" altLang="en-US" sz="2400"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8" name="Group 98"/>
            <p:cNvGrpSpPr/>
            <p:nvPr/>
          </p:nvGrpSpPr>
          <p:grpSpPr bwMode="auto">
            <a:xfrm rot="420000">
              <a:off x="827" y="3140"/>
              <a:ext cx="809" cy="538"/>
              <a:chOff x="2345" y="1092"/>
              <a:chExt cx="1116" cy="555"/>
            </a:xfrm>
          </p:grpSpPr>
          <p:sp>
            <p:nvSpPr>
              <p:cNvPr id="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Group 100"/>
              <p:cNvGrpSpPr/>
              <p:nvPr/>
            </p:nvGrpSpPr>
            <p:grpSpPr bwMode="auto">
              <a:xfrm>
                <a:off x="2414" y="1092"/>
                <a:ext cx="1047" cy="555"/>
                <a:chOff x="2414" y="1104"/>
                <a:chExt cx="975" cy="555"/>
              </a:xfrm>
            </p:grpSpPr>
            <p:sp>
              <p:nvSpPr>
                <p:cNvPr id="3"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45" name="组合 44"/>
          <p:cNvGrpSpPr/>
          <p:nvPr/>
        </p:nvGrpSpPr>
        <p:grpSpPr>
          <a:xfrm>
            <a:off x="358118" y="5155971"/>
            <a:ext cx="7997190" cy="803275"/>
            <a:chOff x="756" y="6799"/>
            <a:chExt cx="12594" cy="1265"/>
          </a:xfrm>
        </p:grpSpPr>
        <p:grpSp>
          <p:nvGrpSpPr>
            <p:cNvPr id="7" name="组合 6"/>
            <p:cNvGrpSpPr/>
            <p:nvPr/>
          </p:nvGrpSpPr>
          <p:grpSpPr>
            <a:xfrm>
              <a:off x="756" y="6799"/>
              <a:ext cx="12594" cy="725"/>
              <a:chOff x="827" y="3088"/>
              <a:chExt cx="12594" cy="725"/>
            </a:xfrm>
          </p:grpSpPr>
          <p:sp>
            <p:nvSpPr>
              <p:cNvPr id="11" name="文本框 10"/>
              <p:cNvSpPr txBox="1"/>
              <p:nvPr/>
            </p:nvSpPr>
            <p:spPr>
              <a:xfrm>
                <a:off x="1672" y="3088"/>
                <a:ext cx="11749" cy="725"/>
              </a:xfrm>
              <a:prstGeom prst="rect">
                <a:avLst/>
              </a:prstGeom>
              <a:noFill/>
            </p:spPr>
            <p:txBody>
              <a:bodyPr wrap="square" rtlCol="0" anchor="t">
                <a:spAutoFit/>
              </a:bodyPr>
              <a:lstStyle/>
              <a:p>
                <a:r>
                  <a:rPr lang="en-US" altLang="zh-CN" sz="2400" dirty="0">
                    <a:sym typeface="+mn-ea"/>
                  </a:rPr>
                  <a:t>3. </a:t>
                </a:r>
                <a:r>
                  <a:rPr lang="zh-CN" altLang="en-US" sz="2400" dirty="0">
                    <a:sym typeface="+mn-ea"/>
                  </a:rPr>
                  <a:t>推断：</a:t>
                </a:r>
                <a:r>
                  <a:rPr lang="en-GB" altLang="zh-CN" sz="2400" dirty="0">
                    <a:latin typeface="Times New Roman" panose="02020603050405020304" charset="0"/>
                    <a:cs typeface="Times New Roman" panose="02020603050405020304" charset="0"/>
                    <a:sym typeface="+mn-ea"/>
                  </a:rPr>
                  <a:t>Inference</a:t>
                </a:r>
                <a:endParaRPr lang="zh-CN" altLang="en-US" sz="2400"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15" name="Group 98"/>
              <p:cNvGrpSpPr/>
              <p:nvPr/>
            </p:nvGrpSpPr>
            <p:grpSpPr bwMode="auto">
              <a:xfrm rot="420000">
                <a:off x="827" y="3140"/>
                <a:ext cx="809" cy="538"/>
                <a:chOff x="2345" y="1092"/>
                <a:chExt cx="1116" cy="555"/>
              </a:xfrm>
            </p:grpSpPr>
            <p:sp>
              <p:nvSpPr>
                <p:cNvPr id="2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23" name="Group 100"/>
                <p:cNvGrpSpPr/>
                <p:nvPr/>
              </p:nvGrpSpPr>
              <p:grpSpPr bwMode="auto">
                <a:xfrm>
                  <a:off x="2414" y="1092"/>
                  <a:ext cx="1047" cy="555"/>
                  <a:chOff x="2414" y="1104"/>
                  <a:chExt cx="975" cy="555"/>
                </a:xfrm>
              </p:grpSpPr>
              <p:sp>
                <p:nvSpPr>
                  <p:cNvPr id="24"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sp>
          <p:nvSpPr>
            <p:cNvPr id="41" name="文本框 40"/>
            <p:cNvSpPr txBox="1"/>
            <p:nvPr/>
          </p:nvSpPr>
          <p:spPr>
            <a:xfrm>
              <a:off x="1601" y="7436"/>
              <a:ext cx="10269" cy="628"/>
            </a:xfrm>
            <a:prstGeom prst="rect">
              <a:avLst/>
            </a:prstGeom>
            <a:noFill/>
          </p:spPr>
          <p:txBody>
            <a:bodyPr wrap="square" rtlCol="0" anchor="t">
              <a:spAutoFit/>
            </a:bodyPr>
            <a:lstStyle/>
            <a:p>
              <a:pPr marL="0" lvl="1"/>
              <a:r>
                <a:rPr lang="zh-CN" altLang="en-US" sz="2000" dirty="0">
                  <a:latin typeface="宋体" panose="02010600030101010101" pitchFamily="2" charset="-122"/>
                  <a:ea typeface="宋体" panose="02010600030101010101" pitchFamily="2" charset="-122"/>
                  <a:sym typeface="+mn-ea"/>
                </a:rPr>
                <a:t>给定可观测变量，推断目标变量的后验概率。</a:t>
              </a:r>
              <a:endParaRPr lang="zh-CN" altLang="en-US" sz="2000" dirty="0">
                <a:latin typeface="宋体" panose="02010600030101010101" pitchFamily="2" charset="-122"/>
                <a:ea typeface="宋体" panose="02010600030101010101" pitchFamily="2" charset="-122"/>
              </a:endParaRPr>
            </a:p>
          </p:txBody>
        </p:sp>
      </p:grpSp>
      <p:grpSp>
        <p:nvGrpSpPr>
          <p:cNvPr id="44" name="组合 43"/>
          <p:cNvGrpSpPr/>
          <p:nvPr/>
        </p:nvGrpSpPr>
        <p:grpSpPr>
          <a:xfrm>
            <a:off x="359543" y="3803498"/>
            <a:ext cx="7997190" cy="860425"/>
            <a:chOff x="754" y="7988"/>
            <a:chExt cx="12594" cy="1355"/>
          </a:xfrm>
        </p:grpSpPr>
        <p:grpSp>
          <p:nvGrpSpPr>
            <p:cNvPr id="26" name="组合 25"/>
            <p:cNvGrpSpPr/>
            <p:nvPr/>
          </p:nvGrpSpPr>
          <p:grpSpPr>
            <a:xfrm>
              <a:off x="754" y="7988"/>
              <a:ext cx="12594" cy="725"/>
              <a:chOff x="827" y="3088"/>
              <a:chExt cx="12594" cy="725"/>
            </a:xfrm>
          </p:grpSpPr>
          <p:sp>
            <p:nvSpPr>
              <p:cNvPr id="27" name="文本框 26"/>
              <p:cNvSpPr txBox="1"/>
              <p:nvPr/>
            </p:nvSpPr>
            <p:spPr>
              <a:xfrm>
                <a:off x="1672" y="3088"/>
                <a:ext cx="11749" cy="725"/>
              </a:xfrm>
              <a:prstGeom prst="rect">
                <a:avLst/>
              </a:prstGeom>
              <a:noFill/>
            </p:spPr>
            <p:txBody>
              <a:bodyPr wrap="square" rtlCol="0" anchor="t">
                <a:spAutoFit/>
              </a:bodyPr>
              <a:lstStyle/>
              <a:p>
                <a:r>
                  <a:rPr lang="en-US" altLang="zh-CN" sz="2400" dirty="0">
                    <a:sym typeface="+mn-ea"/>
                  </a:rPr>
                  <a:t>2. </a:t>
                </a:r>
                <a:r>
                  <a:rPr lang="zh-CN" altLang="en-US" sz="2400" dirty="0">
                    <a:sym typeface="+mn-ea"/>
                  </a:rPr>
                  <a:t>学习：</a:t>
                </a:r>
                <a:r>
                  <a:rPr lang="en-US" altLang="zh-CN" sz="2400" dirty="0">
                    <a:latin typeface="Times New Roman" panose="02020603050405020304" charset="0"/>
                    <a:cs typeface="Times New Roman" panose="02020603050405020304" charset="0"/>
                    <a:sym typeface="+mn-ea"/>
                  </a:rPr>
                  <a:t>Learning</a:t>
                </a:r>
                <a:endParaRPr lang="zh-CN" altLang="en-US" sz="2400"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8" name="Group 98"/>
              <p:cNvGrpSpPr/>
              <p:nvPr/>
            </p:nvGrpSpPr>
            <p:grpSpPr bwMode="auto">
              <a:xfrm rot="420000">
                <a:off x="827" y="3140"/>
                <a:ext cx="809" cy="538"/>
                <a:chOff x="2345" y="1092"/>
                <a:chExt cx="1116" cy="555"/>
              </a:xfrm>
            </p:grpSpPr>
            <p:sp>
              <p:nvSpPr>
                <p:cNvPr id="29"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31" name="Group 100"/>
                <p:cNvGrpSpPr/>
                <p:nvPr/>
              </p:nvGrpSpPr>
              <p:grpSpPr bwMode="auto">
                <a:xfrm>
                  <a:off x="2414" y="1092"/>
                  <a:ext cx="1047" cy="555"/>
                  <a:chOff x="2414" y="1104"/>
                  <a:chExt cx="975" cy="555"/>
                </a:xfrm>
              </p:grpSpPr>
              <p:sp>
                <p:nvSpPr>
                  <p:cNvPr id="32"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3"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sp>
          <p:nvSpPr>
            <p:cNvPr id="43" name="文本框 42"/>
            <p:cNvSpPr txBox="1"/>
            <p:nvPr/>
          </p:nvSpPr>
          <p:spPr>
            <a:xfrm>
              <a:off x="1601" y="8713"/>
              <a:ext cx="11148" cy="630"/>
            </a:xfrm>
            <a:prstGeom prst="rect">
              <a:avLst/>
            </a:prstGeom>
            <a:noFill/>
          </p:spPr>
          <p:txBody>
            <a:bodyPr wrap="square" rtlCol="0" anchor="t">
              <a:spAutoFit/>
            </a:bodyPr>
            <a:lstStyle/>
            <a:p>
              <a:pPr marL="0" lvl="1"/>
              <a:r>
                <a:rPr lang="zh-CN" altLang="en-US" sz="2000" dirty="0">
                  <a:latin typeface="宋体" panose="02010600030101010101" pitchFamily="2" charset="-122"/>
                  <a:ea typeface="宋体" panose="02010600030101010101" pitchFamily="2" charset="-122"/>
                  <a:sym typeface="+mn-ea"/>
                </a:rPr>
                <a:t>参数学习：给定一组训练样本，求解可观测变量参数</a:t>
              </a:r>
              <a:endParaRPr lang="zh-CN" altLang="en-US" sz="2000" dirty="0">
                <a:latin typeface="宋体" panose="02010600030101010101" pitchFamily="2" charset="-122"/>
                <a:ea typeface="宋体" panose="02010600030101010101" pitchFamily="2" charset="-122"/>
              </a:endParaRPr>
            </a:p>
          </p:txBody>
        </p:sp>
      </p:grpSp>
      <p:pic>
        <p:nvPicPr>
          <p:cNvPr id="50" name="图片 49">
            <a:extLst>
              <a:ext uri="{FF2B5EF4-FFF2-40B4-BE49-F238E27FC236}">
                <a16:creationId xmlns:a16="http://schemas.microsoft.com/office/drawing/2014/main" id="{8E3B804A-DE4F-4237-8FEE-7D277CC3022F}"/>
              </a:ext>
            </a:extLst>
          </p:cNvPr>
          <p:cNvPicPr>
            <a:picLocks noChangeAspect="1"/>
          </p:cNvPicPr>
          <p:nvPr/>
        </p:nvPicPr>
        <p:blipFill>
          <a:blip r:embed="rId5"/>
          <a:stretch>
            <a:fillRect/>
          </a:stretch>
        </p:blipFill>
        <p:spPr>
          <a:xfrm>
            <a:off x="897388" y="1845646"/>
            <a:ext cx="2621486" cy="1866325"/>
          </a:xfrm>
          <a:prstGeom prst="rect">
            <a:avLst/>
          </a:prstGeom>
        </p:spPr>
      </p:pic>
      <p:sp>
        <p:nvSpPr>
          <p:cNvPr id="4" name="箭头: 右 3">
            <a:extLst>
              <a:ext uri="{FF2B5EF4-FFF2-40B4-BE49-F238E27FC236}">
                <a16:creationId xmlns:a16="http://schemas.microsoft.com/office/drawing/2014/main" id="{2A0F797B-2041-425C-AE94-75ACC9F4675B}"/>
              </a:ext>
            </a:extLst>
          </p:cNvPr>
          <p:cNvSpPr/>
          <p:nvPr/>
        </p:nvSpPr>
        <p:spPr>
          <a:xfrm>
            <a:off x="3803009" y="2599341"/>
            <a:ext cx="492490" cy="312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D822AB2B-1F75-4E0E-B561-DC1668EF5386}"/>
                  </a:ext>
                </a:extLst>
              </p:cNvPr>
              <p:cNvSpPr/>
              <p:nvPr/>
            </p:nvSpPr>
            <p:spPr>
              <a:xfrm>
                <a:off x="5427825" y="2148165"/>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𝑌</m:t>
                      </m:r>
                    </m:oMath>
                  </m:oMathPara>
                </a14:m>
                <a:endParaRPr lang="zh-CN" altLang="en-US" dirty="0"/>
              </a:p>
            </p:txBody>
          </p:sp>
        </mc:Choice>
        <mc:Fallback xmlns="">
          <p:sp>
            <p:nvSpPr>
              <p:cNvPr id="51" name="椭圆 50">
                <a:extLst>
                  <a:ext uri="{FF2B5EF4-FFF2-40B4-BE49-F238E27FC236}">
                    <a16:creationId xmlns:a16="http://schemas.microsoft.com/office/drawing/2014/main" id="{D822AB2B-1F75-4E0E-B561-DC1668EF5386}"/>
                  </a:ext>
                </a:extLst>
              </p:cNvPr>
              <p:cNvSpPr>
                <a:spLocks noRot="1" noChangeAspect="1" noMove="1" noResize="1" noEditPoints="1" noAdjustHandles="1" noChangeArrowheads="1" noChangeShapeType="1" noTextEdit="1"/>
              </p:cNvSpPr>
              <p:nvPr/>
            </p:nvSpPr>
            <p:spPr>
              <a:xfrm>
                <a:off x="5427825" y="2148165"/>
                <a:ext cx="537519" cy="51280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1C546DBD-6B9E-42F4-9E50-BEFA96058085}"/>
                  </a:ext>
                </a:extLst>
              </p:cNvPr>
              <p:cNvSpPr/>
              <p:nvPr/>
            </p:nvSpPr>
            <p:spPr>
              <a:xfrm>
                <a:off x="4295499" y="3060505"/>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2" name="椭圆 51">
                <a:extLst>
                  <a:ext uri="{FF2B5EF4-FFF2-40B4-BE49-F238E27FC236}">
                    <a16:creationId xmlns:a16="http://schemas.microsoft.com/office/drawing/2014/main" id="{1C546DBD-6B9E-42F4-9E50-BEFA96058085}"/>
                  </a:ext>
                </a:extLst>
              </p:cNvPr>
              <p:cNvSpPr>
                <a:spLocks noRot="1" noChangeAspect="1" noMove="1" noResize="1" noEditPoints="1" noAdjustHandles="1" noChangeArrowheads="1" noChangeShapeType="1" noTextEdit="1"/>
              </p:cNvSpPr>
              <p:nvPr/>
            </p:nvSpPr>
            <p:spPr>
              <a:xfrm>
                <a:off x="4295499" y="3060505"/>
                <a:ext cx="537519" cy="51280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A8A150D7-54F7-4279-ABBD-FFF9D7F8E50A}"/>
                  </a:ext>
                </a:extLst>
              </p:cNvPr>
              <p:cNvSpPr/>
              <p:nvPr/>
            </p:nvSpPr>
            <p:spPr>
              <a:xfrm>
                <a:off x="5427825" y="3060505"/>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53" name="椭圆 52">
                <a:extLst>
                  <a:ext uri="{FF2B5EF4-FFF2-40B4-BE49-F238E27FC236}">
                    <a16:creationId xmlns:a16="http://schemas.microsoft.com/office/drawing/2014/main" id="{A8A150D7-54F7-4279-ABBD-FFF9D7F8E50A}"/>
                  </a:ext>
                </a:extLst>
              </p:cNvPr>
              <p:cNvSpPr>
                <a:spLocks noRot="1" noChangeAspect="1" noMove="1" noResize="1" noEditPoints="1" noAdjustHandles="1" noChangeArrowheads="1" noChangeShapeType="1" noTextEdit="1"/>
              </p:cNvSpPr>
              <p:nvPr/>
            </p:nvSpPr>
            <p:spPr>
              <a:xfrm>
                <a:off x="5427825" y="3060505"/>
                <a:ext cx="537519" cy="51280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81ECC9CD-7ACB-44BD-A05A-8C9F9CED6FA3}"/>
                  </a:ext>
                </a:extLst>
              </p:cNvPr>
              <p:cNvSpPr/>
              <p:nvPr/>
            </p:nvSpPr>
            <p:spPr>
              <a:xfrm>
                <a:off x="6560151" y="3060505"/>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3</m:t>
                          </m:r>
                        </m:sub>
                      </m:sSub>
                    </m:oMath>
                  </m:oMathPara>
                </a14:m>
                <a:endParaRPr lang="zh-CN" altLang="en-US" dirty="0"/>
              </a:p>
            </p:txBody>
          </p:sp>
        </mc:Choice>
        <mc:Fallback xmlns="">
          <p:sp>
            <p:nvSpPr>
              <p:cNvPr id="54" name="椭圆 53">
                <a:extLst>
                  <a:ext uri="{FF2B5EF4-FFF2-40B4-BE49-F238E27FC236}">
                    <a16:creationId xmlns:a16="http://schemas.microsoft.com/office/drawing/2014/main" id="{81ECC9CD-7ACB-44BD-A05A-8C9F9CED6FA3}"/>
                  </a:ext>
                </a:extLst>
              </p:cNvPr>
              <p:cNvSpPr>
                <a:spLocks noRot="1" noChangeAspect="1" noMove="1" noResize="1" noEditPoints="1" noAdjustHandles="1" noChangeArrowheads="1" noChangeShapeType="1" noTextEdit="1"/>
              </p:cNvSpPr>
              <p:nvPr/>
            </p:nvSpPr>
            <p:spPr>
              <a:xfrm>
                <a:off x="6560151" y="3060505"/>
                <a:ext cx="537519" cy="512805"/>
              </a:xfrm>
              <a:prstGeom prst="ellipse">
                <a:avLst/>
              </a:prstGeom>
              <a:blipFill>
                <a:blip r:embed="rId9"/>
                <a:stretch>
                  <a:fillRect/>
                </a:stretch>
              </a:blipFill>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E10A0730-3E78-4A05-9B95-AE88B615B1B2}"/>
              </a:ext>
            </a:extLst>
          </p:cNvPr>
          <p:cNvCxnSpPr>
            <a:stCxn id="51" idx="4"/>
            <a:endCxn id="52" idx="0"/>
          </p:cNvCxnSpPr>
          <p:nvPr/>
        </p:nvCxnSpPr>
        <p:spPr>
          <a:xfrm flipH="1">
            <a:off x="4564259" y="2660970"/>
            <a:ext cx="1132326"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直接箭头连接符 55">
            <a:extLst>
              <a:ext uri="{FF2B5EF4-FFF2-40B4-BE49-F238E27FC236}">
                <a16:creationId xmlns:a16="http://schemas.microsoft.com/office/drawing/2014/main" id="{896283CE-C0AB-4BE1-A83E-F61310851FAA}"/>
              </a:ext>
            </a:extLst>
          </p:cNvPr>
          <p:cNvCxnSpPr>
            <a:cxnSpLocks/>
            <a:stCxn id="51" idx="4"/>
            <a:endCxn id="53" idx="0"/>
          </p:cNvCxnSpPr>
          <p:nvPr/>
        </p:nvCxnSpPr>
        <p:spPr>
          <a:xfrm>
            <a:off x="5696585" y="2660970"/>
            <a:ext cx="0"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直接箭头连接符 56">
            <a:extLst>
              <a:ext uri="{FF2B5EF4-FFF2-40B4-BE49-F238E27FC236}">
                <a16:creationId xmlns:a16="http://schemas.microsoft.com/office/drawing/2014/main" id="{B038AB65-4B10-4E61-97CB-3EE51FABAED8}"/>
              </a:ext>
            </a:extLst>
          </p:cNvPr>
          <p:cNvCxnSpPr>
            <a:cxnSpLocks/>
            <a:stCxn id="51" idx="4"/>
            <a:endCxn id="54" idx="0"/>
          </p:cNvCxnSpPr>
          <p:nvPr/>
        </p:nvCxnSpPr>
        <p:spPr>
          <a:xfrm>
            <a:off x="5696585" y="2660970"/>
            <a:ext cx="1132326"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13F64CD-18A8-416B-AFE2-8D3899C53B4F}"/>
                  </a:ext>
                </a:extLst>
              </p:cNvPr>
              <p:cNvSpPr txBox="1"/>
              <p:nvPr/>
            </p:nvSpPr>
            <p:spPr>
              <a:xfrm>
                <a:off x="1333093" y="4708945"/>
                <a:ext cx="4913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𝑝</m:t>
                      </m:r>
                      <m:d>
                        <m:dPr>
                          <m:sepChr m:val="∣"/>
                          <m:ctrlPr>
                            <a:rPr lang="en-US" altLang="zh-CN"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1</m:t>
                              </m:r>
                            </m:sub>
                          </m:sSub>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2</m:t>
                              </m:r>
                            </m:sub>
                          </m:sSub>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3</m:t>
                              </m:r>
                            </m:sub>
                          </m:sSub>
                        </m:e>
                        <m:e>
                          <m:r>
                            <a:rPr lang="en-US" altLang="zh-CN" b="0" i="1" smtClean="0">
                              <a:solidFill>
                                <a:srgbClr val="FF0000"/>
                              </a:solidFill>
                              <a:latin typeface="Cambria Math" panose="02040503050406030204" pitchFamily="18" charset="0"/>
                              <a:ea typeface="Cambria Math" panose="02040503050406030204" pitchFamily="18" charset="0"/>
                            </a:rPr>
                            <m:t>𝑦</m:t>
                          </m:r>
                        </m:e>
                      </m:d>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𝑝</m:t>
                      </m:r>
                      <m:d>
                        <m:dPr>
                          <m:sepChr m:val="∣"/>
                          <m:ctrlPr>
                            <a:rPr lang="en-US" altLang="zh-CN"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1</m:t>
                              </m:r>
                            </m:sub>
                          </m:sSub>
                        </m:e>
                        <m:e>
                          <m:r>
                            <a:rPr lang="en-US" altLang="zh-CN" b="0" i="1" smtClean="0">
                              <a:solidFill>
                                <a:srgbClr val="FF0000"/>
                              </a:solidFill>
                              <a:latin typeface="Cambria Math" panose="02040503050406030204" pitchFamily="18" charset="0"/>
                              <a:ea typeface="Cambria Math" panose="02040503050406030204" pitchFamily="18" charset="0"/>
                            </a:rPr>
                            <m:t>𝑦</m:t>
                          </m:r>
                        </m:e>
                      </m:d>
                      <m:r>
                        <a:rPr lang="en-US" altLang="zh-CN" b="0" i="1" smtClean="0">
                          <a:solidFill>
                            <a:srgbClr val="FF0000"/>
                          </a:solidFill>
                          <a:latin typeface="Cambria Math" panose="02040503050406030204" pitchFamily="18" charset="0"/>
                          <a:ea typeface="Cambria Math" panose="02040503050406030204" pitchFamily="18" charset="0"/>
                        </a:rPr>
                        <m:t>𝑝</m:t>
                      </m:r>
                      <m:d>
                        <m:dPr>
                          <m:sepChr m:val="∣"/>
                          <m:ctrlPr>
                            <a:rPr lang="en-US" altLang="zh-CN"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2</m:t>
                              </m:r>
                            </m:sub>
                          </m:sSub>
                        </m:e>
                        <m:e>
                          <m:r>
                            <a:rPr lang="en-US" altLang="zh-CN" b="0" i="1" smtClean="0">
                              <a:solidFill>
                                <a:srgbClr val="FF0000"/>
                              </a:solidFill>
                              <a:latin typeface="Cambria Math" panose="02040503050406030204" pitchFamily="18" charset="0"/>
                              <a:ea typeface="Cambria Math" panose="02040503050406030204" pitchFamily="18" charset="0"/>
                            </a:rPr>
                            <m:t>𝑦</m:t>
                          </m:r>
                        </m:e>
                      </m:d>
                      <m:r>
                        <a:rPr lang="en-US" altLang="zh-CN" b="0" i="1" smtClean="0">
                          <a:solidFill>
                            <a:srgbClr val="FF0000"/>
                          </a:solidFill>
                          <a:latin typeface="Cambria Math" panose="02040503050406030204" pitchFamily="18" charset="0"/>
                          <a:ea typeface="Cambria Math" panose="02040503050406030204" pitchFamily="18" charset="0"/>
                        </a:rPr>
                        <m:t>𝑝</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3</m:t>
                          </m:r>
                        </m:sub>
                      </m:sSub>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𝑦</m:t>
                      </m:r>
                      <m:r>
                        <a:rPr lang="en-US" altLang="zh-CN"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rgbClr val="FF0000"/>
                  </a:solidFill>
                </a:endParaRPr>
              </a:p>
            </p:txBody>
          </p:sp>
        </mc:Choice>
        <mc:Fallback xmlns="">
          <p:sp>
            <p:nvSpPr>
              <p:cNvPr id="58" name="文本框 57">
                <a:extLst>
                  <a:ext uri="{FF2B5EF4-FFF2-40B4-BE49-F238E27FC236}">
                    <a16:creationId xmlns:a16="http://schemas.microsoft.com/office/drawing/2014/main" id="{713F64CD-18A8-416B-AFE2-8D3899C53B4F}"/>
                  </a:ext>
                </a:extLst>
              </p:cNvPr>
              <p:cNvSpPr txBox="1">
                <a:spLocks noRot="1" noChangeAspect="1" noMove="1" noResize="1" noEditPoints="1" noAdjustHandles="1" noChangeArrowheads="1" noChangeShapeType="1" noTextEdit="1"/>
              </p:cNvSpPr>
              <p:nvPr/>
            </p:nvSpPr>
            <p:spPr>
              <a:xfrm>
                <a:off x="1333093" y="4708945"/>
                <a:ext cx="4913268" cy="369332"/>
              </a:xfrm>
              <a:prstGeom prst="rect">
                <a:avLst/>
              </a:prstGeom>
              <a:blipFill>
                <a:blip r:embed="rId1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01BC4B9-86C9-4F9D-97BF-EF63863ADBB6}"/>
                  </a:ext>
                </a:extLst>
              </p:cNvPr>
              <p:cNvSpPr txBox="1"/>
              <p:nvPr/>
            </p:nvSpPr>
            <p:spPr>
              <a:xfrm>
                <a:off x="1298605" y="5952174"/>
                <a:ext cx="4595361" cy="744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FF0000"/>
                          </a:solidFill>
                          <a:latin typeface="Cambria Math" panose="02040503050406030204" pitchFamily="18" charset="0"/>
                        </a:rPr>
                        <m:t>𝑝</m:t>
                      </m:r>
                      <m:d>
                        <m:dPr>
                          <m:sepChr m:val="∣"/>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𝑦</m:t>
                          </m:r>
                        </m:e>
                        <m:e>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3</m:t>
                              </m:r>
                            </m:sub>
                          </m:sSub>
                        </m:e>
                      </m:d>
                      <m:r>
                        <a:rPr lang="en-US" altLang="zh-CN" sz="2000" b="0" i="1" smtClean="0">
                          <a:solidFill>
                            <a:srgbClr val="FF0000"/>
                          </a:solidFill>
                          <a:latin typeface="Cambria Math" panose="02040503050406030204" pitchFamily="18" charset="0"/>
                        </a:rPr>
                        <m:t>=</m:t>
                      </m:r>
                      <m:f>
                        <m:fPr>
                          <m:ctrlPr>
                            <a:rPr lang="en-US" altLang="zh-CN" sz="2000" b="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𝑝</m:t>
                          </m:r>
                          <m:d>
                            <m:dPr>
                              <m:sepChr m:val="∣"/>
                              <m:ctrlPr>
                                <a:rPr lang="en-US" altLang="zh-CN" sz="2000" b="0" i="1" smtClean="0">
                                  <a:solidFill>
                                    <a:srgbClr val="FF0000"/>
                                  </a:solidFill>
                                  <a:latin typeface="Cambria Math" panose="02040503050406030204" pitchFamily="18" charset="0"/>
                                </a:rPr>
                              </m:ctrlPr>
                            </m:dPr>
                            <m:e>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3</m:t>
                                  </m:r>
                                </m:sub>
                              </m:sSub>
                            </m:e>
                            <m:e>
                              <m:r>
                                <a:rPr lang="en-US" altLang="zh-CN" sz="2000" b="0" i="1" smtClean="0">
                                  <a:solidFill>
                                    <a:srgbClr val="FF0000"/>
                                  </a:solidFill>
                                  <a:latin typeface="Cambria Math" panose="02040503050406030204" pitchFamily="18" charset="0"/>
                                </a:rPr>
                                <m:t>𝑦</m:t>
                              </m:r>
                            </m:e>
                          </m:d>
                          <m:r>
                            <a:rPr lang="en-US" altLang="zh-CN" sz="2000" b="0" i="1" smtClean="0">
                              <a:solidFill>
                                <a:srgbClr val="FF0000"/>
                              </a:solidFill>
                              <a:latin typeface="Cambria Math" panose="02040503050406030204" pitchFamily="18" charset="0"/>
                            </a:rPr>
                            <m:t>𝑝</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𝑦</m:t>
                          </m:r>
                          <m:r>
                            <a:rPr lang="en-US" altLang="zh-CN" sz="2000" b="0" i="1" smtClean="0">
                              <a:solidFill>
                                <a:srgbClr val="FF0000"/>
                              </a:solidFill>
                              <a:latin typeface="Cambria Math" panose="02040503050406030204" pitchFamily="18" charset="0"/>
                            </a:rPr>
                            <m:t>)</m:t>
                          </m:r>
                        </m:num>
                        <m:den>
                          <m:r>
                            <a:rPr lang="en-US" altLang="zh-CN" sz="2000" b="0" i="1" smtClean="0">
                              <a:solidFill>
                                <a:srgbClr val="FF0000"/>
                              </a:solidFill>
                              <a:latin typeface="Cambria Math" panose="02040503050406030204" pitchFamily="18" charset="0"/>
                            </a:rPr>
                            <m:t>𝑝</m:t>
                          </m:r>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3</m:t>
                              </m:r>
                            </m:sub>
                          </m:sSub>
                          <m:r>
                            <a:rPr lang="en-US" altLang="zh-CN" sz="2000" b="0" i="1" smtClean="0">
                              <a:solidFill>
                                <a:srgbClr val="FF0000"/>
                              </a:solidFill>
                              <a:latin typeface="Cambria Math" panose="02040503050406030204" pitchFamily="18" charset="0"/>
                            </a:rPr>
                            <m:t>)</m:t>
                          </m:r>
                        </m:den>
                      </m:f>
                    </m:oMath>
                  </m:oMathPara>
                </a14:m>
                <a:endParaRPr lang="zh-CN" altLang="en-US" sz="2000" dirty="0">
                  <a:solidFill>
                    <a:srgbClr val="FF0000"/>
                  </a:solidFill>
                </a:endParaRPr>
              </a:p>
            </p:txBody>
          </p:sp>
        </mc:Choice>
        <mc:Fallback xmlns="">
          <p:sp>
            <p:nvSpPr>
              <p:cNvPr id="59" name="文本框 58">
                <a:extLst>
                  <a:ext uri="{FF2B5EF4-FFF2-40B4-BE49-F238E27FC236}">
                    <a16:creationId xmlns:a16="http://schemas.microsoft.com/office/drawing/2014/main" id="{901BC4B9-86C9-4F9D-97BF-EF63863ADBB6}"/>
                  </a:ext>
                </a:extLst>
              </p:cNvPr>
              <p:cNvSpPr txBox="1">
                <a:spLocks noRot="1" noChangeAspect="1" noMove="1" noResize="1" noEditPoints="1" noAdjustHandles="1" noChangeArrowheads="1" noChangeShapeType="1" noTextEdit="1"/>
              </p:cNvSpPr>
              <p:nvPr/>
            </p:nvSpPr>
            <p:spPr>
              <a:xfrm>
                <a:off x="1298605" y="5952174"/>
                <a:ext cx="4595361" cy="744243"/>
              </a:xfrm>
              <a:prstGeom prst="rect">
                <a:avLst/>
              </a:prstGeom>
              <a:blipFill>
                <a:blip r:embed="rId11"/>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概率图模型</a:t>
              </a:r>
            </a:p>
          </p:txBody>
        </p:sp>
      </p:grpSp>
      <p:pic>
        <p:nvPicPr>
          <p:cNvPr id="4" name="图片 3"/>
          <p:cNvPicPr>
            <a:picLocks noChangeAspect="1"/>
          </p:cNvPicPr>
          <p:nvPr>
            <p:custDataLst>
              <p:tags r:id="rId2"/>
            </p:custDataLst>
          </p:nvPr>
        </p:nvPicPr>
        <p:blipFill>
          <a:blip r:embed="rId6"/>
          <a:stretch>
            <a:fillRect/>
          </a:stretch>
        </p:blipFill>
        <p:spPr>
          <a:xfrm>
            <a:off x="0" y="1798320"/>
            <a:ext cx="9203055" cy="3261360"/>
          </a:xfrm>
          <a:prstGeom prst="rect">
            <a:avLst/>
          </a:prstGeom>
        </p:spPr>
      </p:pic>
      <p:sp>
        <p:nvSpPr>
          <p:cNvPr id="2" name="矩形: 圆角 1">
            <a:extLst>
              <a:ext uri="{FF2B5EF4-FFF2-40B4-BE49-F238E27FC236}">
                <a16:creationId xmlns:a16="http://schemas.microsoft.com/office/drawing/2014/main" id="{41085C68-E9D4-40B6-B1AF-63AA2A30C39A}"/>
              </a:ext>
            </a:extLst>
          </p:cNvPr>
          <p:cNvSpPr/>
          <p:nvPr/>
        </p:nvSpPr>
        <p:spPr>
          <a:xfrm>
            <a:off x="234778" y="4015946"/>
            <a:ext cx="1322173" cy="38305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02F1C62-1230-494B-9229-5302C12E8C6D}"/>
              </a:ext>
            </a:extLst>
          </p:cNvPr>
          <p:cNvSpPr/>
          <p:nvPr/>
        </p:nvSpPr>
        <p:spPr>
          <a:xfrm>
            <a:off x="3454408" y="4015946"/>
            <a:ext cx="1322173" cy="1043734"/>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97A741D-6DDA-4745-8100-F59A42F21F1E}"/>
              </a:ext>
            </a:extLst>
          </p:cNvPr>
          <p:cNvSpPr/>
          <p:nvPr/>
        </p:nvSpPr>
        <p:spPr>
          <a:xfrm>
            <a:off x="7672181" y="4343400"/>
            <a:ext cx="1322173" cy="71628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496" y="1883306"/>
            <a:ext cx="9073008" cy="1014730"/>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概率图构建与表示</a:t>
            </a:r>
            <a:endParaRPr lang="zh-CN" altLang="en-US" sz="6000" b="1" dirty="0">
              <a:solidFill>
                <a:srgbClr val="18478F"/>
              </a:solidFill>
              <a:latin typeface="+mn-ea"/>
              <a:cs typeface="+mn-ea"/>
            </a:endParaRPr>
          </a:p>
        </p:txBody>
      </p:sp>
      <p:pic>
        <p:nvPicPr>
          <p:cNvPr id="6" name="Picture 7" descr="校园-大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4"/>
          <a:stretch>
            <a:fillRect/>
          </a:stretch>
        </p:blipFill>
        <p:spPr>
          <a:xfrm>
            <a:off x="63500" y="63500"/>
            <a:ext cx="1228090" cy="1256030"/>
          </a:xfrm>
          <a:prstGeom prst="rect">
            <a:avLst/>
          </a:prstGeom>
        </p:spPr>
      </p:pic>
    </p:spTree>
    <p:extLst>
      <p:ext uri="{BB962C8B-B14F-4D97-AF65-F5344CB8AC3E}">
        <p14:creationId xmlns:p14="http://schemas.microsoft.com/office/powerpoint/2010/main" val="3201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贝叶斯网络</a:t>
              </a:r>
              <a:endParaRPr lang="en-US" altLang="zh-CN" sz="4000" b="1" dirty="0">
                <a:solidFill>
                  <a:srgbClr val="18478F"/>
                </a:solidFill>
                <a:latin typeface="+mn-ea"/>
                <a:cs typeface="+mn-ea"/>
                <a:sym typeface="+mn-ea"/>
              </a:endParaRPr>
            </a:p>
          </p:txBody>
        </p:sp>
      </p:grpSp>
      <p:pic>
        <p:nvPicPr>
          <p:cNvPr id="4" name="图片 3"/>
          <p:cNvPicPr>
            <a:picLocks noChangeAspect="1"/>
          </p:cNvPicPr>
          <p:nvPr/>
        </p:nvPicPr>
        <p:blipFill>
          <a:blip r:embed="rId5"/>
          <a:stretch>
            <a:fillRect/>
          </a:stretch>
        </p:blipFill>
        <p:spPr>
          <a:xfrm>
            <a:off x="321945" y="2566035"/>
            <a:ext cx="7196977" cy="3886200"/>
          </a:xfrm>
          <a:prstGeom prst="rect">
            <a:avLst/>
          </a:prstGeom>
        </p:spPr>
      </p:pic>
      <p:pic>
        <p:nvPicPr>
          <p:cNvPr id="16" name="图片 15"/>
          <p:cNvPicPr>
            <a:picLocks noChangeAspect="1"/>
          </p:cNvPicPr>
          <p:nvPr/>
        </p:nvPicPr>
        <p:blipFill>
          <a:blip r:embed="rId6"/>
          <a:stretch>
            <a:fillRect/>
          </a:stretch>
        </p:blipFill>
        <p:spPr>
          <a:xfrm>
            <a:off x="6442075" y="1184910"/>
            <a:ext cx="2479040" cy="1217930"/>
          </a:xfrm>
          <a:prstGeom prst="rect">
            <a:avLst/>
          </a:prstGeom>
        </p:spPr>
      </p:pic>
      <p:sp>
        <p:nvSpPr>
          <p:cNvPr id="5" name="文本框 4"/>
          <p:cNvSpPr txBox="1"/>
          <p:nvPr/>
        </p:nvSpPr>
        <p:spPr>
          <a:xfrm>
            <a:off x="321945" y="1203960"/>
            <a:ext cx="6104890" cy="1198880"/>
          </a:xfrm>
          <a:prstGeom prst="rect">
            <a:avLst/>
          </a:prstGeom>
          <a:noFill/>
        </p:spPr>
        <p:txBody>
          <a:bodyPr wrap="square" rtlCol="0" anchor="t">
            <a:spAutoFit/>
          </a:bodyPr>
          <a:lstStyle/>
          <a:p>
            <a:r>
              <a:rPr lang="en-US" altLang="zh-CN" sz="2400" dirty="0">
                <a:latin typeface="Times New Roman" panose="02020603050405020304" charset="0"/>
                <a:cs typeface="Times New Roman" panose="02020603050405020304" charset="0"/>
                <a:sym typeface="+mn-ea"/>
              </a:rPr>
              <a:t>       </a:t>
            </a:r>
            <a:r>
              <a:rPr lang="zh-CN" altLang="en-US" sz="2400" dirty="0">
                <a:latin typeface="Times New Roman" panose="02020603050405020304" charset="0"/>
                <a:cs typeface="Times New Roman" panose="02020603050405020304" charset="0"/>
                <a:sym typeface="+mn-ea"/>
              </a:rPr>
              <a:t>有向图模型（Directed Graphical model），也称为贝叶斯网络（Bayesian Network），或信念网络（Belief Network，BN）。</a:t>
            </a:r>
            <a:endParaRPr lang="zh-CN" altLang="en-US" sz="2400" dirty="0">
              <a:latin typeface="Times New Roman" panose="02020603050405020304" charset="0"/>
              <a:cs typeface="Times New Roman" panose="02020603050405020304" charset="0"/>
            </a:endParaRPr>
          </a:p>
        </p:txBody>
      </p:sp>
      <p:grpSp>
        <p:nvGrpSpPr>
          <p:cNvPr id="11" name="组合 10">
            <a:extLst>
              <a:ext uri="{FF2B5EF4-FFF2-40B4-BE49-F238E27FC236}">
                <a16:creationId xmlns:a16="http://schemas.microsoft.com/office/drawing/2014/main" id="{66C3BD9C-6F92-4723-84D1-872B0CD8D0F7}"/>
              </a:ext>
            </a:extLst>
          </p:cNvPr>
          <p:cNvGrpSpPr/>
          <p:nvPr/>
        </p:nvGrpSpPr>
        <p:grpSpPr>
          <a:xfrm>
            <a:off x="1511396" y="2068589"/>
            <a:ext cx="5929637" cy="1217141"/>
            <a:chOff x="1707267" y="4269490"/>
            <a:chExt cx="5929637" cy="1217141"/>
          </a:xfrm>
        </p:grpSpPr>
        <p:sp>
          <p:nvSpPr>
            <p:cNvPr id="12" name="矩形 11">
              <a:extLst>
                <a:ext uri="{FF2B5EF4-FFF2-40B4-BE49-F238E27FC236}">
                  <a16:creationId xmlns:a16="http://schemas.microsoft.com/office/drawing/2014/main" id="{B386E537-3755-4C45-B2E2-C299EA988798}"/>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4E38C2C-6B05-4E2F-A4AE-F763855BEE76}"/>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14" name="椭圆 13">
              <a:extLst>
                <a:ext uri="{FF2B5EF4-FFF2-40B4-BE49-F238E27FC236}">
                  <a16:creationId xmlns:a16="http://schemas.microsoft.com/office/drawing/2014/main" id="{3E9988DC-626F-44C8-8D86-44A4CF4B8E01}"/>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15" name="直接箭头连接符 14">
              <a:extLst>
                <a:ext uri="{FF2B5EF4-FFF2-40B4-BE49-F238E27FC236}">
                  <a16:creationId xmlns:a16="http://schemas.microsoft.com/office/drawing/2014/main" id="{5B2F0D8C-14AA-4759-8391-9A8235B53029}"/>
                </a:ext>
              </a:extLst>
            </p:cNvPr>
            <p:cNvCxnSpPr>
              <a:cxnSpLocks/>
              <a:stCxn id="13" idx="6"/>
              <a:endCxn id="1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椭圆 16">
              <a:extLst>
                <a:ext uri="{FF2B5EF4-FFF2-40B4-BE49-F238E27FC236}">
                  <a16:creationId xmlns:a16="http://schemas.microsoft.com/office/drawing/2014/main" id="{1ED7DB14-6D0E-481C-8AF5-54E2C5477CD7}"/>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18" name="直接箭头连接符 17">
              <a:extLst>
                <a:ext uri="{FF2B5EF4-FFF2-40B4-BE49-F238E27FC236}">
                  <a16:creationId xmlns:a16="http://schemas.microsoft.com/office/drawing/2014/main" id="{7B520DCB-781B-4B65-8E2C-557E4530FE30}"/>
                </a:ext>
              </a:extLst>
            </p:cNvPr>
            <p:cNvCxnSpPr>
              <a:cxnSpLocks/>
              <a:stCxn id="17" idx="6"/>
              <a:endCxn id="14"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681D570-4F06-4201-ABA4-06F54B8BBF16}"/>
                  </a:ext>
                </a:extLst>
              </p:cNvPr>
              <p:cNvSpPr txBox="1"/>
              <p:nvPr/>
            </p:nvSpPr>
            <p:spPr>
              <a:xfrm>
                <a:off x="426436" y="3614814"/>
                <a:ext cx="772153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e>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e>
                          <m:r>
                            <a:rPr lang="en-US" altLang="zh-CN" sz="2800" b="0" i="1" smtClean="0">
                              <a:latin typeface="Cambria Math" panose="02040503050406030204" pitchFamily="18" charset="0"/>
                            </a:rPr>
                            <m:t>𝑧</m:t>
                          </m:r>
                        </m:e>
                      </m:d>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e>
                        <m:e>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3681D570-4F06-4201-ABA4-06F54B8BBF16}"/>
                  </a:ext>
                </a:extLst>
              </p:cNvPr>
              <p:cNvSpPr txBox="1">
                <a:spLocks noRot="1" noChangeAspect="1" noMove="1" noResize="1" noEditPoints="1" noAdjustHandles="1" noChangeArrowheads="1" noChangeShapeType="1" noTextEdit="1"/>
              </p:cNvSpPr>
              <p:nvPr/>
            </p:nvSpPr>
            <p:spPr>
              <a:xfrm>
                <a:off x="426436" y="3614814"/>
                <a:ext cx="7721537" cy="430887"/>
              </a:xfrm>
              <a:prstGeom prst="rect">
                <a:avLst/>
              </a:prstGeom>
              <a:blipFill>
                <a:blip r:embed="rId7"/>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7576" y="429"/>
              <a:ext cx="64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682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局部马尔可夫性质</a:t>
              </a:r>
            </a:p>
          </p:txBody>
        </p:sp>
      </p:grpSp>
      <p:grpSp>
        <p:nvGrpSpPr>
          <p:cNvPr id="19" name="组合 18"/>
          <p:cNvGrpSpPr/>
          <p:nvPr/>
        </p:nvGrpSpPr>
        <p:grpSpPr>
          <a:xfrm>
            <a:off x="321310" y="1108075"/>
            <a:ext cx="8497471" cy="706755"/>
            <a:chOff x="652" y="2017"/>
            <a:chExt cx="13382" cy="1113"/>
          </a:xfrm>
        </p:grpSpPr>
        <p:sp>
          <p:nvSpPr>
            <p:cNvPr id="20" name="椭圆 19"/>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017"/>
              <a:ext cx="13132" cy="1113"/>
            </a:xfrm>
            <a:prstGeom prst="rect">
              <a:avLst/>
            </a:prstGeom>
            <a:noFill/>
          </p:spPr>
          <p:txBody>
            <a:bodyPr wrap="square" rtlCol="0" anchor="t">
              <a:spAutoFit/>
            </a:bodyPr>
            <a:lstStyle/>
            <a:p>
              <a:r>
                <a:rPr lang="zh-CN" altLang="en-US" sz="2000" dirty="0">
                  <a:sym typeface="+mn-ea"/>
                </a:rPr>
                <a:t>贝叶斯网络的局部马尔可夫性质：每个随机变量在给定父节点的情况下，条件独立于它的非后代节点。</a:t>
              </a:r>
              <a:endParaRPr lang="zh-CN" altLang="en-US" sz="2000" dirty="0">
                <a:latin typeface="宋体" panose="02010600030101010101" pitchFamily="2" charset="-122"/>
                <a:ea typeface="宋体" panose="02010600030101010101" pitchFamily="2" charset="-122"/>
                <a:sym typeface="+mn-ea"/>
              </a:endParaRPr>
            </a:p>
          </p:txBody>
        </p:sp>
      </p:grpSp>
      <p:pic>
        <p:nvPicPr>
          <p:cNvPr id="12" name="图片 11"/>
          <p:cNvPicPr>
            <a:picLocks noChangeAspect="1"/>
          </p:cNvPicPr>
          <p:nvPr/>
        </p:nvPicPr>
        <p:blipFill>
          <a:blip r:embed="rId5"/>
          <a:stretch>
            <a:fillRect/>
          </a:stretch>
        </p:blipFill>
        <p:spPr>
          <a:xfrm>
            <a:off x="3372485" y="1788053"/>
            <a:ext cx="1603223" cy="721830"/>
          </a:xfrm>
          <a:prstGeom prst="rect">
            <a:avLst/>
          </a:prstGeom>
        </p:spPr>
      </p:pic>
      <p:grpSp>
        <p:nvGrpSpPr>
          <p:cNvPr id="16" name="组合 15"/>
          <p:cNvGrpSpPr/>
          <p:nvPr/>
        </p:nvGrpSpPr>
        <p:grpSpPr>
          <a:xfrm>
            <a:off x="658495" y="2523490"/>
            <a:ext cx="7827010" cy="3998595"/>
            <a:chOff x="756" y="3659"/>
            <a:chExt cx="12326" cy="6297"/>
          </a:xfrm>
        </p:grpSpPr>
        <p:sp>
          <p:nvSpPr>
            <p:cNvPr id="8" name="矩形 7"/>
            <p:cNvSpPr/>
            <p:nvPr/>
          </p:nvSpPr>
          <p:spPr>
            <a:xfrm>
              <a:off x="756" y="3659"/>
              <a:ext cx="12326" cy="6297"/>
            </a:xfrm>
            <a:prstGeom prst="rect">
              <a:avLst/>
            </a:prstGeom>
            <a:solidFill>
              <a:schemeClr val="accent1">
                <a:lumMod val="20000"/>
                <a:lumOff val="80000"/>
              </a:schemeClr>
            </a:solidFill>
            <a:ln w="25400">
              <a:solidFill>
                <a:srgbClr val="2F547D"/>
              </a:solidFill>
            </a:ln>
            <a:effectLst>
              <a:outerShdw blurRad="50800" dist="38100" dir="2700000" algn="tl" rotWithShape="0">
                <a:schemeClr val="tx1">
                  <a:alpha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6"/>
            <a:stretch>
              <a:fillRect/>
            </a:stretch>
          </p:blipFill>
          <p:spPr>
            <a:xfrm>
              <a:off x="2309" y="5140"/>
              <a:ext cx="10187" cy="1920"/>
            </a:xfrm>
            <a:prstGeom prst="rect">
              <a:avLst/>
            </a:prstGeom>
          </p:spPr>
        </p:pic>
        <p:pic>
          <p:nvPicPr>
            <p:cNvPr id="10" name="图片 9"/>
            <p:cNvPicPr>
              <a:picLocks noChangeAspect="1"/>
            </p:cNvPicPr>
            <p:nvPr/>
          </p:nvPicPr>
          <p:blipFill>
            <a:blip r:embed="rId7"/>
            <a:stretch>
              <a:fillRect/>
            </a:stretch>
          </p:blipFill>
          <p:spPr>
            <a:xfrm>
              <a:off x="7992" y="7652"/>
              <a:ext cx="4504" cy="1964"/>
            </a:xfrm>
            <a:prstGeom prst="rect">
              <a:avLst/>
            </a:prstGeom>
          </p:spPr>
        </p:pic>
        <p:sp>
          <p:nvSpPr>
            <p:cNvPr id="13" name="文本框 12"/>
            <p:cNvSpPr txBox="1"/>
            <p:nvPr/>
          </p:nvSpPr>
          <p:spPr>
            <a:xfrm>
              <a:off x="916" y="5086"/>
              <a:ext cx="1393" cy="628"/>
            </a:xfrm>
            <a:prstGeom prst="rect">
              <a:avLst/>
            </a:prstGeom>
            <a:noFill/>
          </p:spPr>
          <p:txBody>
            <a:bodyPr wrap="square" rtlCol="0">
              <a:spAutoFit/>
            </a:bodyPr>
            <a:lstStyle/>
            <a:p>
              <a:r>
                <a:rPr lang="zh-CN" altLang="en-US" sz="2000" b="1" dirty="0"/>
                <a:t>例子</a:t>
              </a:r>
              <a:r>
                <a:rPr lang="zh-CN" altLang="en-US" sz="2000" dirty="0"/>
                <a:t>：</a:t>
              </a:r>
            </a:p>
          </p:txBody>
        </p:sp>
        <p:sp>
          <p:nvSpPr>
            <p:cNvPr id="15" name="文本框 14"/>
            <p:cNvSpPr txBox="1"/>
            <p:nvPr/>
          </p:nvSpPr>
          <p:spPr>
            <a:xfrm>
              <a:off x="2309" y="7652"/>
              <a:ext cx="5817" cy="1598"/>
            </a:xfrm>
            <a:prstGeom prst="rect">
              <a:avLst/>
            </a:prstGeom>
            <a:noFill/>
          </p:spPr>
          <p:txBody>
            <a:bodyPr wrap="square" rtlCol="0" anchor="t">
              <a:spAutoFit/>
            </a:bodyPr>
            <a:lstStyle/>
            <a:p>
              <a:pPr marL="0" lvl="1"/>
              <a:r>
                <a:rPr lang="en-US" altLang="zh-CN" sz="2000" dirty="0">
                  <a:sym typeface="+mn-ea"/>
                </a:rPr>
                <a:t>P(x)</a:t>
              </a:r>
              <a:r>
                <a:rPr lang="zh-CN" altLang="en-US" sz="2000" dirty="0">
                  <a:sym typeface="+mn-ea"/>
                </a:rPr>
                <a:t>是</a:t>
              </a:r>
              <a:r>
                <a:rPr lang="en-US" altLang="zh-CN" sz="2000" dirty="0">
                  <a:sym typeface="+mn-ea"/>
                </a:rPr>
                <a:t>4</a:t>
              </a:r>
              <a:r>
                <a:rPr lang="zh-CN" altLang="en-US" sz="2000" dirty="0">
                  <a:sym typeface="+mn-ea"/>
                </a:rPr>
                <a:t>个局部条件概率的乘积，这样只需要</a:t>
              </a:r>
              <a:r>
                <a:rPr lang="en-US" altLang="zh-CN" sz="2000" dirty="0">
                  <a:sym typeface="+mn-ea"/>
                </a:rPr>
                <a:t>1 + 2 + 2 + 4 = 9</a:t>
              </a:r>
              <a:r>
                <a:rPr lang="zh-CN" altLang="en-US" sz="2000" dirty="0">
                  <a:sym typeface="+mn-ea"/>
                </a:rPr>
                <a:t>个独立参数。</a:t>
              </a:r>
              <a:endParaRPr lang="zh-CN" altLang="en-US" sz="2000" dirty="0">
                <a:latin typeface="宋体" panose="02010600030101010101" pitchFamily="2" charset="-122"/>
                <a:ea typeface="宋体" panose="02010600030101010101" pitchFamily="2" charset="-122"/>
                <a:sym typeface="+mn-ea"/>
              </a:endParaRPr>
            </a:p>
          </p:txBody>
        </p:sp>
      </p:grpSp>
      <p:sp>
        <p:nvSpPr>
          <p:cNvPr id="23" name="矩形 22"/>
          <p:cNvSpPr/>
          <p:nvPr/>
        </p:nvSpPr>
        <p:spPr>
          <a:xfrm>
            <a:off x="760095" y="2666365"/>
            <a:ext cx="7670165" cy="706755"/>
          </a:xfrm>
          <a:prstGeom prst="rect">
            <a:avLst/>
          </a:prstGeom>
        </p:spPr>
        <p:txBody>
          <a:bodyPr wrap="square">
            <a:spAutoFit/>
          </a:bodyPr>
          <a:lstStyle/>
          <a:p>
            <a:pPr marL="0" lvl="1"/>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利用局部马尔可夫性，可以对多元变量的联合概率进行简化，从而降低建模的复杂度。</a:t>
            </a:r>
            <a:endParaRPr lang="zh-CN" altLang="en-US" sz="2000" dirty="0">
              <a:solidFill>
                <a:srgbClr val="FF0000"/>
              </a:solidFill>
              <a:latin typeface="宋体" panose="02010600030101010101" pitchFamily="2" charset="-122"/>
              <a:ea typeface="宋体" panose="02010600030101010101" pitchFamily="2" charset="-122"/>
              <a:sym typeface="+mn-ea"/>
            </a:endParaRPr>
          </a:p>
        </p:txBody>
      </p:sp>
      <p:grpSp>
        <p:nvGrpSpPr>
          <p:cNvPr id="32" name="组合 31">
            <a:extLst>
              <a:ext uri="{FF2B5EF4-FFF2-40B4-BE49-F238E27FC236}">
                <a16:creationId xmlns:a16="http://schemas.microsoft.com/office/drawing/2014/main" id="{4C6BDF1B-55F1-4BF8-A0DF-CC842DBB371A}"/>
              </a:ext>
            </a:extLst>
          </p:cNvPr>
          <p:cNvGrpSpPr/>
          <p:nvPr/>
        </p:nvGrpSpPr>
        <p:grpSpPr>
          <a:xfrm>
            <a:off x="1511396" y="2068589"/>
            <a:ext cx="5929637" cy="1217141"/>
            <a:chOff x="1707267" y="4269490"/>
            <a:chExt cx="5929637" cy="1217141"/>
          </a:xfrm>
        </p:grpSpPr>
        <p:sp>
          <p:nvSpPr>
            <p:cNvPr id="33" name="矩形 32">
              <a:extLst>
                <a:ext uri="{FF2B5EF4-FFF2-40B4-BE49-F238E27FC236}">
                  <a16:creationId xmlns:a16="http://schemas.microsoft.com/office/drawing/2014/main" id="{CF7DF273-D8B8-4670-AE6E-1769CF26F6AB}"/>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B954F1B-F8D7-4050-93B4-AFCD2727CE4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40" name="椭圆 39">
              <a:extLst>
                <a:ext uri="{FF2B5EF4-FFF2-40B4-BE49-F238E27FC236}">
                  <a16:creationId xmlns:a16="http://schemas.microsoft.com/office/drawing/2014/main" id="{75D4B488-906A-4EEE-B070-B07796A0A68A}"/>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41" name="直接箭头连接符 40">
              <a:extLst>
                <a:ext uri="{FF2B5EF4-FFF2-40B4-BE49-F238E27FC236}">
                  <a16:creationId xmlns:a16="http://schemas.microsoft.com/office/drawing/2014/main" id="{53B48531-85B1-43E9-9D84-045D8A280121}"/>
                </a:ext>
              </a:extLst>
            </p:cNvPr>
            <p:cNvCxnSpPr>
              <a:cxnSpLocks/>
              <a:stCxn id="35" idx="6"/>
              <a:endCxn id="42"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椭圆 41">
              <a:extLst>
                <a:ext uri="{FF2B5EF4-FFF2-40B4-BE49-F238E27FC236}">
                  <a16:creationId xmlns:a16="http://schemas.microsoft.com/office/drawing/2014/main" id="{3873F50C-8373-4C72-9F94-4A8165357857}"/>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43" name="直接箭头连接符 42">
              <a:extLst>
                <a:ext uri="{FF2B5EF4-FFF2-40B4-BE49-F238E27FC236}">
                  <a16:creationId xmlns:a16="http://schemas.microsoft.com/office/drawing/2014/main" id="{C4862340-F608-463B-AC6F-5971E5B01946}"/>
                </a:ext>
              </a:extLst>
            </p:cNvPr>
            <p:cNvCxnSpPr>
              <a:cxnSpLocks/>
              <a:stCxn id="42" idx="6"/>
              <a:endCxn id="40"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F43DEFE-07E7-4460-A733-80351BAA6253}"/>
                  </a:ext>
                </a:extLst>
              </p:cNvPr>
              <p:cNvSpPr txBox="1"/>
              <p:nvPr/>
            </p:nvSpPr>
            <p:spPr>
              <a:xfrm>
                <a:off x="426436" y="3614814"/>
                <a:ext cx="772153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e>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e>
                          <m:r>
                            <a:rPr lang="en-US" altLang="zh-CN" sz="2800" b="0" i="1" smtClean="0">
                              <a:latin typeface="Cambria Math" panose="02040503050406030204" pitchFamily="18" charset="0"/>
                            </a:rPr>
                            <m:t>𝑧</m:t>
                          </m:r>
                        </m:e>
                      </m:d>
                      <m:r>
                        <a:rPr lang="en-US" altLang="zh-CN" sz="2800" b="0" i="1" smtClean="0">
                          <a:latin typeface="Cambria Math" panose="02040503050406030204" pitchFamily="18" charset="0"/>
                        </a:rPr>
                        <m:t>𝑝</m:t>
                      </m:r>
                      <m:d>
                        <m:dPr>
                          <m:sep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e>
                        <m:e>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44" name="文本框 43">
                <a:extLst>
                  <a:ext uri="{FF2B5EF4-FFF2-40B4-BE49-F238E27FC236}">
                    <a16:creationId xmlns:a16="http://schemas.microsoft.com/office/drawing/2014/main" id="{EF43DEFE-07E7-4460-A733-80351BAA6253}"/>
                  </a:ext>
                </a:extLst>
              </p:cNvPr>
              <p:cNvSpPr txBox="1">
                <a:spLocks noRot="1" noChangeAspect="1" noMove="1" noResize="1" noEditPoints="1" noAdjustHandles="1" noChangeArrowheads="1" noChangeShapeType="1" noTextEdit="1"/>
              </p:cNvSpPr>
              <p:nvPr/>
            </p:nvSpPr>
            <p:spPr>
              <a:xfrm>
                <a:off x="426436" y="3614814"/>
                <a:ext cx="7721537" cy="430887"/>
              </a:xfrm>
              <a:prstGeom prst="rect">
                <a:avLst/>
              </a:prstGeom>
              <a:blipFill>
                <a:blip r:embed="rId8"/>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5026" y="429"/>
              <a:ext cx="90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条件独立性</a:t>
              </a:r>
            </a:p>
          </p:txBody>
        </p:sp>
      </p:grpSp>
      <p:grpSp>
        <p:nvGrpSpPr>
          <p:cNvPr id="19" name="组合 18"/>
          <p:cNvGrpSpPr/>
          <p:nvPr/>
        </p:nvGrpSpPr>
        <p:grpSpPr>
          <a:xfrm>
            <a:off x="480060" y="1210310"/>
            <a:ext cx="8235854" cy="706755"/>
            <a:chOff x="652" y="2101"/>
            <a:chExt cx="12970" cy="1113"/>
          </a:xfrm>
        </p:grpSpPr>
        <p:sp>
          <p:nvSpPr>
            <p:cNvPr id="20" name="椭圆 19"/>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720" cy="1113"/>
            </a:xfrm>
            <a:prstGeom prst="rect">
              <a:avLst/>
            </a:prstGeom>
            <a:noFill/>
          </p:spPr>
          <p:txBody>
            <a:bodyPr wrap="square" rtlCol="0" anchor="t">
              <a:spAutoFit/>
            </a:bodyPr>
            <a:lstStyle/>
            <a:p>
              <a:pPr algn="just"/>
              <a:r>
                <a:rPr lang="zh-CN" altLang="en-US" sz="2000" dirty="0">
                  <a:sym typeface="+mn-ea"/>
                </a:rPr>
                <a:t>在贝叶斯网络中，</a:t>
              </a:r>
              <a:r>
                <a:rPr lang="zh-CN" altLang="en-US" sz="2000" b="1" dirty="0">
                  <a:sym typeface="+mn-ea"/>
                </a:rPr>
                <a:t>如果两个节点是直接连接的，它们肯定是非条件独立的，是直接因果关系</a:t>
              </a:r>
              <a:r>
                <a:rPr lang="zh-CN" altLang="en-US" sz="2000" dirty="0">
                  <a:sym typeface="+mn-ea"/>
                </a:rPr>
                <a:t>。</a:t>
              </a:r>
              <a:endParaRPr lang="zh-CN" altLang="en-US" sz="2000" dirty="0">
                <a:latin typeface="宋体" panose="02010600030101010101" pitchFamily="2" charset="-122"/>
                <a:ea typeface="宋体" panose="02010600030101010101" pitchFamily="2" charset="-122"/>
                <a:sym typeface="+mn-ea"/>
              </a:endParaRPr>
            </a:p>
          </p:txBody>
        </p:sp>
      </p:grpSp>
      <p:pic>
        <p:nvPicPr>
          <p:cNvPr id="6" name="图片 5"/>
          <p:cNvPicPr>
            <a:picLocks noChangeAspect="1"/>
          </p:cNvPicPr>
          <p:nvPr/>
        </p:nvPicPr>
        <p:blipFill>
          <a:blip r:embed="rId5"/>
          <a:stretch>
            <a:fillRect/>
          </a:stretch>
        </p:blipFill>
        <p:spPr>
          <a:xfrm>
            <a:off x="1698625" y="3284855"/>
            <a:ext cx="5502078" cy="2547257"/>
          </a:xfrm>
          <a:prstGeom prst="rect">
            <a:avLst/>
          </a:prstGeom>
        </p:spPr>
      </p:pic>
      <p:grpSp>
        <p:nvGrpSpPr>
          <p:cNvPr id="3" name="组合 2"/>
          <p:cNvGrpSpPr/>
          <p:nvPr/>
        </p:nvGrpSpPr>
        <p:grpSpPr>
          <a:xfrm>
            <a:off x="480060" y="1917065"/>
            <a:ext cx="8497471" cy="398780"/>
            <a:chOff x="652" y="2059"/>
            <a:chExt cx="13382" cy="628"/>
          </a:xfrm>
        </p:grpSpPr>
        <p:sp>
          <p:nvSpPr>
            <p:cNvPr id="4" name="椭圆 3"/>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902" y="2059"/>
              <a:ext cx="13132" cy="628"/>
            </a:xfrm>
            <a:prstGeom prst="rect">
              <a:avLst/>
            </a:prstGeom>
            <a:noFill/>
          </p:spPr>
          <p:txBody>
            <a:bodyPr wrap="square" rtlCol="0" anchor="t">
              <a:spAutoFit/>
            </a:bodyPr>
            <a:lstStyle/>
            <a:p>
              <a:r>
                <a:rPr lang="zh-CN" altLang="en-US" sz="2000" dirty="0">
                  <a:sym typeface="+mn-ea"/>
                </a:rPr>
                <a:t>父节点是“因”，子节点是“果”。</a:t>
              </a:r>
              <a:endParaRPr lang="zh-CN" altLang="en-US" sz="2000" dirty="0">
                <a:latin typeface="宋体" panose="02010600030101010101" pitchFamily="2" charset="-122"/>
                <a:ea typeface="宋体" panose="02010600030101010101" pitchFamily="2" charset="-122"/>
                <a:sym typeface="+mn-ea"/>
              </a:endParaRPr>
            </a:p>
          </p:txBody>
        </p:sp>
      </p:grpSp>
      <p:grpSp>
        <p:nvGrpSpPr>
          <p:cNvPr id="7" name="组合 6"/>
          <p:cNvGrpSpPr/>
          <p:nvPr/>
        </p:nvGrpSpPr>
        <p:grpSpPr>
          <a:xfrm>
            <a:off x="480060" y="2315845"/>
            <a:ext cx="8235219" cy="706755"/>
            <a:chOff x="652" y="2080"/>
            <a:chExt cx="12969" cy="1113"/>
          </a:xfrm>
        </p:grpSpPr>
        <p:sp>
          <p:nvSpPr>
            <p:cNvPr id="8" name="椭圆 7"/>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902" y="2080"/>
              <a:ext cx="12719" cy="1113"/>
            </a:xfrm>
            <a:prstGeom prst="rect">
              <a:avLst/>
            </a:prstGeom>
            <a:noFill/>
          </p:spPr>
          <p:txBody>
            <a:bodyPr wrap="square" rtlCol="0" anchor="t">
              <a:spAutoFit/>
            </a:bodyPr>
            <a:lstStyle/>
            <a:p>
              <a:pPr algn="just"/>
              <a:r>
                <a:rPr lang="zh-CN" altLang="en-US" sz="2000" dirty="0">
                  <a:sym typeface="+mn-ea"/>
                </a:rPr>
                <a:t>如果两个节点不是直接连接的，但是它们之间有一条经过其他节点的路径连接互连接，它们之间的条件独立性就比较复杂。</a:t>
              </a:r>
              <a:endParaRPr lang="zh-CN" altLang="en-US" sz="2000" dirty="0">
                <a:latin typeface="宋体" panose="02010600030101010101" pitchFamily="2" charset="-122"/>
                <a:ea typeface="宋体" panose="02010600030101010101" pitchFamily="2" charset="-122"/>
                <a:sym typeface="+mn-ea"/>
              </a:endParaRPr>
            </a:p>
          </p:txBody>
        </p:sp>
      </p:grpSp>
    </p:spTree>
    <p:extLst>
      <p:ext uri="{BB962C8B-B14F-4D97-AF65-F5344CB8AC3E}">
        <p14:creationId xmlns:p14="http://schemas.microsoft.com/office/powerpoint/2010/main" val="288670536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35496" y="1883306"/>
            <a:ext cx="9073008" cy="1014730"/>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概率图模型导入</a:t>
            </a:r>
            <a:endParaRPr lang="zh-CN" altLang="en-US" sz="6000" b="1" dirty="0">
              <a:solidFill>
                <a:srgbClr val="18478F"/>
              </a:solidFill>
              <a:latin typeface="+mn-ea"/>
              <a:cs typeface="+mn-ea"/>
            </a:endParaRPr>
          </a:p>
        </p:txBody>
      </p:sp>
      <p:pic>
        <p:nvPicPr>
          <p:cNvPr id="6" name="Picture 7" descr="校园-大门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6"/>
          <a:stretch>
            <a:fillRect/>
          </a:stretch>
        </p:blipFill>
        <p:spPr>
          <a:xfrm>
            <a:off x="63500" y="63500"/>
            <a:ext cx="1228090" cy="1256030"/>
          </a:xfrm>
          <a:prstGeom prst="rect">
            <a:avLst/>
          </a:prstGeom>
        </p:spPr>
      </p:pic>
    </p:spTree>
    <p:extLst>
      <p:ext uri="{BB962C8B-B14F-4D97-AF65-F5344CB8AC3E}">
        <p14:creationId xmlns:p14="http://schemas.microsoft.com/office/powerpoint/2010/main" val="416191590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2797" y="429"/>
              <a:ext cx="112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20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练习</a:t>
              </a:r>
            </a:p>
          </p:txBody>
        </p:sp>
      </p:grpSp>
      <p:pic>
        <p:nvPicPr>
          <p:cNvPr id="4" name="Picture 4" descr="Figure8.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2640" y="1321435"/>
            <a:ext cx="20542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igure8.2.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0210" y="3399155"/>
            <a:ext cx="2446655" cy="301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TP_tmp.png"/>
          <p:cNvPicPr>
            <a:picLocks noChangeAspect="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6895" y="4394200"/>
            <a:ext cx="5586095" cy="66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P_tmp.png"/>
          <p:cNvPicPr>
            <a:picLocks noChangeAspect="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6895" y="2108200"/>
            <a:ext cx="5080000" cy="28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3608" y="429"/>
              <a:ext cx="1043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图构建</a:t>
              </a:r>
            </a:p>
          </p:txBody>
        </p:sp>
      </p:grpSp>
      <p:grpSp>
        <p:nvGrpSpPr>
          <p:cNvPr id="19" name="组合 18"/>
          <p:cNvGrpSpPr/>
          <p:nvPr/>
        </p:nvGrpSpPr>
        <p:grpSpPr>
          <a:xfrm>
            <a:off x="480060" y="1210310"/>
            <a:ext cx="8235854" cy="400050"/>
            <a:chOff x="652" y="2101"/>
            <a:chExt cx="12970" cy="630"/>
          </a:xfrm>
        </p:grpSpPr>
        <p:sp>
          <p:nvSpPr>
            <p:cNvPr id="20" name="椭圆 19"/>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720" cy="630"/>
            </a:xfrm>
            <a:prstGeom prst="rect">
              <a:avLst/>
            </a:prstGeom>
            <a:noFill/>
          </p:spPr>
          <p:txBody>
            <a:bodyPr wrap="square" rtlCol="0" anchor="t">
              <a:spAutoFit/>
            </a:bodyPr>
            <a:lstStyle/>
            <a:p>
              <a:pPr algn="just"/>
              <a:r>
                <a:rPr lang="zh-CN" altLang="en-US" sz="2000" dirty="0">
                  <a:latin typeface="宋体" panose="02010600030101010101" pitchFamily="2" charset="-122"/>
                  <a:ea typeface="宋体" panose="02010600030101010101" pitchFamily="2" charset="-122"/>
                  <a:sym typeface="+mn-ea"/>
                </a:rPr>
                <a:t>如何为一个给定的任务构建概率图？</a:t>
              </a:r>
            </a:p>
          </p:txBody>
        </p:sp>
      </p:grpSp>
      <p:pic>
        <p:nvPicPr>
          <p:cNvPr id="18" name="图片 17">
            <a:extLst>
              <a:ext uri="{FF2B5EF4-FFF2-40B4-BE49-F238E27FC236}">
                <a16:creationId xmlns:a16="http://schemas.microsoft.com/office/drawing/2014/main" id="{932BA91D-EF71-48E9-ADAF-04A942950F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 y="1711960"/>
            <a:ext cx="4425701" cy="2063837"/>
          </a:xfrm>
          <a:prstGeom prst="rect">
            <a:avLst/>
          </a:prstGeom>
        </p:spPr>
      </p:pic>
      <p:grpSp>
        <p:nvGrpSpPr>
          <p:cNvPr id="22" name="组合 21">
            <a:extLst>
              <a:ext uri="{FF2B5EF4-FFF2-40B4-BE49-F238E27FC236}">
                <a16:creationId xmlns:a16="http://schemas.microsoft.com/office/drawing/2014/main" id="{EE0ED7D5-FD7D-4183-929D-FE9B270463D3}"/>
              </a:ext>
            </a:extLst>
          </p:cNvPr>
          <p:cNvGrpSpPr/>
          <p:nvPr/>
        </p:nvGrpSpPr>
        <p:grpSpPr>
          <a:xfrm>
            <a:off x="5216123" y="2212091"/>
            <a:ext cx="3704992" cy="815316"/>
            <a:chOff x="1707267" y="4269490"/>
            <a:chExt cx="5929637" cy="1217141"/>
          </a:xfrm>
        </p:grpSpPr>
        <p:sp>
          <p:nvSpPr>
            <p:cNvPr id="23" name="矩形 22">
              <a:extLst>
                <a:ext uri="{FF2B5EF4-FFF2-40B4-BE49-F238E27FC236}">
                  <a16:creationId xmlns:a16="http://schemas.microsoft.com/office/drawing/2014/main" id="{9FD24994-C730-4EC6-A6A0-31165C3DE54E}"/>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544203-1ACC-4526-8D18-079E7CA1F46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 </a:t>
              </a:r>
              <a:endParaRPr lang="zh-CN" altLang="en-US" dirty="0"/>
            </a:p>
          </p:txBody>
        </p:sp>
        <p:sp>
          <p:nvSpPr>
            <p:cNvPr id="25" name="椭圆 24">
              <a:extLst>
                <a:ext uri="{FF2B5EF4-FFF2-40B4-BE49-F238E27FC236}">
                  <a16:creationId xmlns:a16="http://schemas.microsoft.com/office/drawing/2014/main" id="{9440851B-C576-4D41-9DBD-5C9E3737AE1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6" name="直接箭头连接符 25">
              <a:extLst>
                <a:ext uri="{FF2B5EF4-FFF2-40B4-BE49-F238E27FC236}">
                  <a16:creationId xmlns:a16="http://schemas.microsoft.com/office/drawing/2014/main" id="{C516BB17-BE9E-4FF7-935C-948C069BA9F0}"/>
                </a:ext>
              </a:extLst>
            </p:cNvPr>
            <p:cNvCxnSpPr>
              <a:cxnSpLocks/>
              <a:stCxn id="24" idx="6"/>
              <a:endCxn id="2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椭圆 26">
              <a:extLst>
                <a:ext uri="{FF2B5EF4-FFF2-40B4-BE49-F238E27FC236}">
                  <a16:creationId xmlns:a16="http://schemas.microsoft.com/office/drawing/2014/main" id="{B13E8350-B9DF-442D-BE40-1FCB49912C05}"/>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52D061E0-62D8-4728-843E-7976A2CD8FC3}"/>
                </a:ext>
              </a:extLst>
            </p:cNvPr>
            <p:cNvCxnSpPr>
              <a:cxnSpLocks/>
              <a:stCxn id="27" idx="6"/>
              <a:endCxn id="25"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29" name="组合 28">
            <a:extLst>
              <a:ext uri="{FF2B5EF4-FFF2-40B4-BE49-F238E27FC236}">
                <a16:creationId xmlns:a16="http://schemas.microsoft.com/office/drawing/2014/main" id="{1A00489A-3FE4-48C3-B772-A84A5F64B89E}"/>
              </a:ext>
            </a:extLst>
          </p:cNvPr>
          <p:cNvGrpSpPr/>
          <p:nvPr/>
        </p:nvGrpSpPr>
        <p:grpSpPr>
          <a:xfrm>
            <a:off x="480060" y="4017097"/>
            <a:ext cx="8235854" cy="400050"/>
            <a:chOff x="652" y="2101"/>
            <a:chExt cx="12970" cy="630"/>
          </a:xfrm>
        </p:grpSpPr>
        <p:sp>
          <p:nvSpPr>
            <p:cNvPr id="31" name="椭圆 30">
              <a:extLst>
                <a:ext uri="{FF2B5EF4-FFF2-40B4-BE49-F238E27FC236}">
                  <a16:creationId xmlns:a16="http://schemas.microsoft.com/office/drawing/2014/main" id="{C26493B9-484A-4D95-B871-E88B99CAF358}"/>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2" name="文本框 31">
              <a:extLst>
                <a:ext uri="{FF2B5EF4-FFF2-40B4-BE49-F238E27FC236}">
                  <a16:creationId xmlns:a16="http://schemas.microsoft.com/office/drawing/2014/main" id="{CFEB394E-A44C-4DB2-BC7E-0E9BCED9E529}"/>
                </a:ext>
              </a:extLst>
            </p:cNvPr>
            <p:cNvSpPr txBox="1"/>
            <p:nvPr/>
          </p:nvSpPr>
          <p:spPr>
            <a:xfrm>
              <a:off x="902" y="2101"/>
              <a:ext cx="12720" cy="630"/>
            </a:xfrm>
            <a:prstGeom prst="rect">
              <a:avLst/>
            </a:prstGeom>
            <a:noFill/>
          </p:spPr>
          <p:txBody>
            <a:bodyPr wrap="square" rtlCol="0" anchor="t">
              <a:spAutoFit/>
            </a:bodyPr>
            <a:lstStyle/>
            <a:p>
              <a:pPr algn="just"/>
              <a:r>
                <a:rPr lang="zh-CN" altLang="en-US" sz="2000" dirty="0">
                  <a:latin typeface="宋体" panose="02010600030101010101" pitchFamily="2" charset="-122"/>
                  <a:ea typeface="宋体" panose="02010600030101010101" pitchFamily="2" charset="-122"/>
                  <a:sym typeface="+mn-ea"/>
                </a:rPr>
                <a:t>人工经验转换为概率图</a:t>
              </a:r>
            </a:p>
          </p:txBody>
        </p:sp>
      </p:grpSp>
      <p:grpSp>
        <p:nvGrpSpPr>
          <p:cNvPr id="33" name="组合 32">
            <a:extLst>
              <a:ext uri="{FF2B5EF4-FFF2-40B4-BE49-F238E27FC236}">
                <a16:creationId xmlns:a16="http://schemas.microsoft.com/office/drawing/2014/main" id="{8A478F5A-410A-4630-9A0F-521950693328}"/>
              </a:ext>
            </a:extLst>
          </p:cNvPr>
          <p:cNvGrpSpPr/>
          <p:nvPr/>
        </p:nvGrpSpPr>
        <p:grpSpPr>
          <a:xfrm>
            <a:off x="5484546" y="4017097"/>
            <a:ext cx="3390116" cy="708025"/>
            <a:chOff x="652" y="2101"/>
            <a:chExt cx="4790" cy="1115"/>
          </a:xfrm>
        </p:grpSpPr>
        <p:sp>
          <p:nvSpPr>
            <p:cNvPr id="35" name="椭圆 34">
              <a:extLst>
                <a:ext uri="{FF2B5EF4-FFF2-40B4-BE49-F238E27FC236}">
                  <a16:creationId xmlns:a16="http://schemas.microsoft.com/office/drawing/2014/main" id="{C49EE701-EA1B-495A-AD97-5996F908F062}"/>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0" name="文本框 39">
              <a:extLst>
                <a:ext uri="{FF2B5EF4-FFF2-40B4-BE49-F238E27FC236}">
                  <a16:creationId xmlns:a16="http://schemas.microsoft.com/office/drawing/2014/main" id="{4C7AE875-3F29-4167-88B0-B2917D219322}"/>
                </a:ext>
              </a:extLst>
            </p:cNvPr>
            <p:cNvSpPr txBox="1"/>
            <p:nvPr/>
          </p:nvSpPr>
          <p:spPr>
            <a:xfrm>
              <a:off x="902" y="2101"/>
              <a:ext cx="4540" cy="1115"/>
            </a:xfrm>
            <a:prstGeom prst="rect">
              <a:avLst/>
            </a:prstGeom>
            <a:noFill/>
          </p:spPr>
          <p:txBody>
            <a:bodyPr wrap="square" rtlCol="0" anchor="t">
              <a:spAutoFit/>
            </a:bodyPr>
            <a:lstStyle/>
            <a:p>
              <a:pPr algn="just"/>
              <a:r>
                <a:rPr lang="zh-CN" altLang="en-US" sz="2000" dirty="0">
                  <a:latin typeface="宋体" panose="02010600030101010101" pitchFamily="2" charset="-122"/>
                  <a:ea typeface="宋体" panose="02010600030101010101" pitchFamily="2" charset="-122"/>
                  <a:sym typeface="+mn-ea"/>
                </a:rPr>
                <a:t>因果挖掘</a:t>
              </a:r>
              <a:r>
                <a:rPr lang="en-US" altLang="zh-CN" sz="2000" dirty="0">
                  <a:latin typeface="宋体" panose="02010600030101010101" pitchFamily="2" charset="-122"/>
                  <a:ea typeface="宋体" panose="02010600030101010101" pitchFamily="2" charset="-122"/>
                  <a:sym typeface="+mn-ea"/>
                </a:rPr>
                <a:t>/</a:t>
              </a:r>
              <a:r>
                <a:rPr lang="zh-CN" altLang="en-US" sz="2000" dirty="0">
                  <a:latin typeface="宋体" panose="02010600030101010101" pitchFamily="2" charset="-122"/>
                  <a:ea typeface="宋体" panose="02010600030101010101" pitchFamily="2" charset="-122"/>
                  <a:sym typeface="+mn-ea"/>
                </a:rPr>
                <a:t>概率图结构建模</a:t>
              </a:r>
            </a:p>
          </p:txBody>
        </p:sp>
      </p:grpSp>
      <p:pic>
        <p:nvPicPr>
          <p:cNvPr id="41" name="图片 40">
            <a:extLst>
              <a:ext uri="{FF2B5EF4-FFF2-40B4-BE49-F238E27FC236}">
                <a16:creationId xmlns:a16="http://schemas.microsoft.com/office/drawing/2014/main" id="{76523A66-EDFE-42A3-8D88-E10ED401F231}"/>
              </a:ext>
            </a:extLst>
          </p:cNvPr>
          <p:cNvPicPr>
            <a:picLocks noChangeAspect="1"/>
          </p:cNvPicPr>
          <p:nvPr/>
        </p:nvPicPr>
        <p:blipFill>
          <a:blip r:embed="rId6"/>
          <a:stretch>
            <a:fillRect/>
          </a:stretch>
        </p:blipFill>
        <p:spPr>
          <a:xfrm>
            <a:off x="719031" y="4417147"/>
            <a:ext cx="2495826" cy="1776864"/>
          </a:xfrm>
          <a:prstGeom prst="rect">
            <a:avLst/>
          </a:prstGeom>
        </p:spPr>
      </p:pic>
      <p:sp>
        <p:nvSpPr>
          <p:cNvPr id="42" name="椭圆 41">
            <a:extLst>
              <a:ext uri="{FF2B5EF4-FFF2-40B4-BE49-F238E27FC236}">
                <a16:creationId xmlns:a16="http://schemas.microsoft.com/office/drawing/2014/main" id="{E4F55548-9698-4A6B-AF44-B8ED70221E82}"/>
              </a:ext>
            </a:extLst>
          </p:cNvPr>
          <p:cNvSpPr/>
          <p:nvPr/>
        </p:nvSpPr>
        <p:spPr>
          <a:xfrm>
            <a:off x="2404204" y="6367803"/>
            <a:ext cx="405554" cy="36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43" name="椭圆 42">
            <a:extLst>
              <a:ext uri="{FF2B5EF4-FFF2-40B4-BE49-F238E27FC236}">
                <a16:creationId xmlns:a16="http://schemas.microsoft.com/office/drawing/2014/main" id="{E9B993E5-C101-4575-91BB-96C0955E8A72}"/>
              </a:ext>
            </a:extLst>
          </p:cNvPr>
          <p:cNvSpPr/>
          <p:nvPr/>
        </p:nvSpPr>
        <p:spPr>
          <a:xfrm>
            <a:off x="1120506" y="6367803"/>
            <a:ext cx="405553" cy="3604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44" name="直接箭头连接符 43">
            <a:extLst>
              <a:ext uri="{FF2B5EF4-FFF2-40B4-BE49-F238E27FC236}">
                <a16:creationId xmlns:a16="http://schemas.microsoft.com/office/drawing/2014/main" id="{85325230-A451-4F89-9353-C0FCDBE8D30E}"/>
              </a:ext>
            </a:extLst>
          </p:cNvPr>
          <p:cNvCxnSpPr>
            <a:cxnSpLocks/>
            <a:endCxn id="43" idx="0"/>
          </p:cNvCxnSpPr>
          <p:nvPr/>
        </p:nvCxnSpPr>
        <p:spPr>
          <a:xfrm>
            <a:off x="1323283" y="6182534"/>
            <a:ext cx="0" cy="185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17FBB6BA-90C4-4FB0-9D69-454D65C3AEC2}"/>
              </a:ext>
            </a:extLst>
          </p:cNvPr>
          <p:cNvCxnSpPr/>
          <p:nvPr/>
        </p:nvCxnSpPr>
        <p:spPr>
          <a:xfrm>
            <a:off x="2606981" y="6182534"/>
            <a:ext cx="1" cy="173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0" name="Picture 2" descr="https://miro.medium.com/v2/resize:fit:875/1*6-G3RxXT4RdNu5v4h6Y8lQ.png">
            <a:extLst>
              <a:ext uri="{FF2B5EF4-FFF2-40B4-BE49-F238E27FC236}">
                <a16:creationId xmlns:a16="http://schemas.microsoft.com/office/drawing/2014/main" id="{1D838812-0EAD-4A2B-AC35-867441B576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16123" y="4539341"/>
            <a:ext cx="3536423" cy="20086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81FF6FF3-1DAF-4AE1-8E8C-B0F88B6AB3FC}"/>
              </a:ext>
            </a:extLst>
          </p:cNvPr>
          <p:cNvCxnSpPr>
            <a:stCxn id="42" idx="2"/>
            <a:endCxn id="43" idx="6"/>
          </p:cNvCxnSpPr>
          <p:nvPr/>
        </p:nvCxnSpPr>
        <p:spPr>
          <a:xfrm flipH="1" flipV="1">
            <a:off x="1526059" y="6548029"/>
            <a:ext cx="87814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81437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7554" y="429"/>
              <a:ext cx="649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6801"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常见的有向图模型</a:t>
              </a:r>
            </a:p>
          </p:txBody>
        </p:sp>
      </p:grpSp>
      <p:grpSp>
        <p:nvGrpSpPr>
          <p:cNvPr id="12" name="组合 11"/>
          <p:cNvGrpSpPr/>
          <p:nvPr/>
        </p:nvGrpSpPr>
        <p:grpSpPr>
          <a:xfrm>
            <a:off x="478155" y="1300480"/>
            <a:ext cx="3126105" cy="459740"/>
            <a:chOff x="926" y="2425"/>
            <a:chExt cx="4923" cy="724"/>
          </a:xfrm>
        </p:grpSpPr>
        <p:cxnSp>
          <p:nvCxnSpPr>
            <p:cNvPr id="26" name="直接连接符 25"/>
            <p:cNvCxnSpPr/>
            <p:nvPr/>
          </p:nvCxnSpPr>
          <p:spPr>
            <a:xfrm>
              <a:off x="926" y="3128"/>
              <a:ext cx="4616" cy="0"/>
            </a:xfrm>
            <a:prstGeom prst="line">
              <a:avLst/>
            </a:prstGeom>
            <a:ln w="38100">
              <a:solidFill>
                <a:srgbClr val="385C98"/>
              </a:solidFill>
            </a:ln>
          </p:spPr>
          <p:style>
            <a:lnRef idx="1">
              <a:schemeClr val="accent1"/>
            </a:lnRef>
            <a:fillRef idx="0">
              <a:schemeClr val="accent1"/>
            </a:fillRef>
            <a:effectRef idx="0">
              <a:schemeClr val="accent1"/>
            </a:effectRef>
            <a:fontRef idx="minor">
              <a:schemeClr val="tx1"/>
            </a:fontRef>
          </p:style>
        </p:cxnSp>
        <p:sp>
          <p:nvSpPr>
            <p:cNvPr id="35" name="燕尾形 34"/>
            <p:cNvSpPr/>
            <p:nvPr/>
          </p:nvSpPr>
          <p:spPr>
            <a:xfrm>
              <a:off x="954" y="2534"/>
              <a:ext cx="280" cy="5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燕尾形 1"/>
            <p:cNvSpPr/>
            <p:nvPr/>
          </p:nvSpPr>
          <p:spPr>
            <a:xfrm>
              <a:off x="1194" y="2534"/>
              <a:ext cx="280" cy="5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燕尾形 2"/>
            <p:cNvSpPr/>
            <p:nvPr/>
          </p:nvSpPr>
          <p:spPr>
            <a:xfrm>
              <a:off x="1434" y="2534"/>
              <a:ext cx="280" cy="5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1567" y="2425"/>
              <a:ext cx="4282" cy="725"/>
            </a:xfrm>
            <a:prstGeom prst="rect">
              <a:avLst/>
            </a:prstGeom>
            <a:noFill/>
          </p:spPr>
          <p:txBody>
            <a:bodyPr wrap="square" rtlCol="0">
              <a:spAutoFit/>
            </a:bodyPr>
            <a:lstStyle/>
            <a:p>
              <a:r>
                <a:rPr lang="zh-CN" altLang="en-US" sz="2400" dirty="0">
                  <a:latin typeface="Times New Roman" panose="02020603050405020304" charset="0"/>
                  <a:cs typeface="Times New Roman" panose="02020603050405020304" charset="0"/>
                </a:rPr>
                <a:t>朴素贝叶斯分类器</a:t>
              </a:r>
            </a:p>
          </p:txBody>
        </p:sp>
      </p:grpSp>
      <p:sp>
        <p:nvSpPr>
          <p:cNvPr id="11" name="文本框 10"/>
          <p:cNvSpPr txBox="1"/>
          <p:nvPr/>
        </p:nvSpPr>
        <p:spPr>
          <a:xfrm>
            <a:off x="478155" y="1913890"/>
            <a:ext cx="3462655" cy="706755"/>
          </a:xfrm>
          <a:prstGeom prst="rect">
            <a:avLst/>
          </a:prstGeom>
          <a:noFill/>
        </p:spPr>
        <p:txBody>
          <a:bodyPr wrap="square" rtlCol="0">
            <a:spAutoFit/>
          </a:bodyPr>
          <a:lstStyle/>
          <a:p>
            <a:r>
              <a:rPr lang="zh-CN" altLang="en-US" sz="2000" dirty="0"/>
              <a:t>给定一个有</a:t>
            </a:r>
            <a:r>
              <a:rPr lang="en-US" altLang="zh-CN" sz="2000" dirty="0"/>
              <a:t>M</a:t>
            </a:r>
            <a:r>
              <a:rPr lang="zh-CN" altLang="en-US" sz="2000" dirty="0"/>
              <a:t>维特征的样本</a:t>
            </a:r>
            <a:r>
              <a:rPr lang="en-US" altLang="zh-CN" sz="2000" dirty="0"/>
              <a:t>x</a:t>
            </a:r>
            <a:r>
              <a:rPr lang="zh-CN" altLang="en-US" sz="2000" dirty="0"/>
              <a:t>和类别</a:t>
            </a:r>
            <a:r>
              <a:rPr lang="en-US" altLang="zh-CN" sz="2000" dirty="0"/>
              <a:t>y</a:t>
            </a:r>
            <a:r>
              <a:rPr lang="zh-CN" altLang="en-US" sz="2000" dirty="0"/>
              <a:t>，类别的后验概率为：</a:t>
            </a:r>
          </a:p>
        </p:txBody>
      </p:sp>
      <p:pic>
        <p:nvPicPr>
          <p:cNvPr id="14" name="图片 13"/>
          <p:cNvPicPr>
            <a:picLocks noChangeAspect="1"/>
          </p:cNvPicPr>
          <p:nvPr/>
        </p:nvPicPr>
        <p:blipFill>
          <a:blip r:embed="rId3"/>
          <a:stretch>
            <a:fillRect/>
          </a:stretch>
        </p:blipFill>
        <p:spPr>
          <a:xfrm>
            <a:off x="495935" y="2886710"/>
            <a:ext cx="3670300" cy="862965"/>
          </a:xfrm>
          <a:prstGeom prst="rect">
            <a:avLst/>
          </a:prstGeom>
        </p:spPr>
      </p:pic>
      <p:pic>
        <p:nvPicPr>
          <p:cNvPr id="15" name="图片 14"/>
          <p:cNvPicPr>
            <a:picLocks noChangeAspect="1"/>
          </p:cNvPicPr>
          <p:nvPr/>
        </p:nvPicPr>
        <p:blipFill>
          <a:blip r:embed="rId4"/>
          <a:stretch>
            <a:fillRect/>
          </a:stretch>
        </p:blipFill>
        <p:spPr>
          <a:xfrm>
            <a:off x="495935" y="4053205"/>
            <a:ext cx="2286000" cy="1597660"/>
          </a:xfrm>
          <a:prstGeom prst="rect">
            <a:avLst/>
          </a:prstGeom>
        </p:spPr>
      </p:pic>
      <p:pic>
        <p:nvPicPr>
          <p:cNvPr id="17" name="图片 16"/>
          <p:cNvPicPr>
            <a:picLocks noChangeAspect="1"/>
          </p:cNvPicPr>
          <p:nvPr/>
        </p:nvPicPr>
        <p:blipFill>
          <a:blip r:embed="rId5"/>
          <a:srcRect l="4005" r="6119"/>
          <a:stretch>
            <a:fillRect/>
          </a:stretch>
        </p:blipFill>
        <p:spPr>
          <a:xfrm>
            <a:off x="4553585" y="3948430"/>
            <a:ext cx="4588510" cy="1807845"/>
          </a:xfrm>
          <a:prstGeom prst="rect">
            <a:avLst/>
          </a:prstGeom>
        </p:spPr>
      </p:pic>
      <p:pic>
        <p:nvPicPr>
          <p:cNvPr id="18" name="图片 17"/>
          <p:cNvPicPr>
            <a:picLocks noChangeAspect="1"/>
          </p:cNvPicPr>
          <p:nvPr/>
        </p:nvPicPr>
        <p:blipFill>
          <a:blip r:embed="rId6"/>
          <a:stretch>
            <a:fillRect/>
          </a:stretch>
        </p:blipFill>
        <p:spPr>
          <a:xfrm>
            <a:off x="4576445" y="2886710"/>
            <a:ext cx="3429000" cy="752475"/>
          </a:xfrm>
          <a:prstGeom prst="rect">
            <a:avLst/>
          </a:prstGeom>
        </p:spPr>
      </p:pic>
      <p:grpSp>
        <p:nvGrpSpPr>
          <p:cNvPr id="23" name="组合 22"/>
          <p:cNvGrpSpPr/>
          <p:nvPr/>
        </p:nvGrpSpPr>
        <p:grpSpPr>
          <a:xfrm>
            <a:off x="4576445" y="1308735"/>
            <a:ext cx="3126105" cy="460375"/>
            <a:chOff x="926" y="2425"/>
            <a:chExt cx="4923" cy="725"/>
          </a:xfrm>
        </p:grpSpPr>
        <p:cxnSp>
          <p:nvCxnSpPr>
            <p:cNvPr id="24" name="直接连接符 23"/>
            <p:cNvCxnSpPr/>
            <p:nvPr/>
          </p:nvCxnSpPr>
          <p:spPr>
            <a:xfrm>
              <a:off x="926" y="3128"/>
              <a:ext cx="4616" cy="0"/>
            </a:xfrm>
            <a:prstGeom prst="line">
              <a:avLst/>
            </a:prstGeom>
            <a:ln w="38100">
              <a:solidFill>
                <a:srgbClr val="385C98"/>
              </a:solidFill>
            </a:ln>
          </p:spPr>
          <p:style>
            <a:lnRef idx="1">
              <a:schemeClr val="accent1"/>
            </a:lnRef>
            <a:fillRef idx="0">
              <a:schemeClr val="accent1"/>
            </a:fillRef>
            <a:effectRef idx="0">
              <a:schemeClr val="accent1"/>
            </a:effectRef>
            <a:fontRef idx="minor">
              <a:schemeClr val="tx1"/>
            </a:fontRef>
          </p:style>
        </p:cxnSp>
        <p:sp>
          <p:nvSpPr>
            <p:cNvPr id="25" name="燕尾形 24"/>
            <p:cNvSpPr/>
            <p:nvPr/>
          </p:nvSpPr>
          <p:spPr>
            <a:xfrm>
              <a:off x="954" y="2534"/>
              <a:ext cx="280" cy="5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1194" y="2534"/>
              <a:ext cx="280" cy="5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1434" y="2534"/>
              <a:ext cx="280" cy="5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文本框 28"/>
            <p:cNvSpPr txBox="1"/>
            <p:nvPr/>
          </p:nvSpPr>
          <p:spPr>
            <a:xfrm>
              <a:off x="1845" y="2425"/>
              <a:ext cx="4004" cy="725"/>
            </a:xfrm>
            <a:prstGeom prst="rect">
              <a:avLst/>
            </a:prstGeom>
            <a:noFill/>
          </p:spPr>
          <p:txBody>
            <a:bodyPr wrap="square" rtlCol="0">
              <a:spAutoFit/>
            </a:bodyPr>
            <a:lstStyle/>
            <a:p>
              <a:r>
                <a:rPr lang="zh-CN" altLang="en-US" sz="2400" dirty="0">
                  <a:latin typeface="Times New Roman" panose="02020603050405020304" charset="0"/>
                  <a:cs typeface="Times New Roman" panose="02020603050405020304" charset="0"/>
                </a:rPr>
                <a:t>Sigmoid信念网络</a:t>
              </a:r>
            </a:p>
          </p:txBody>
        </p:sp>
      </p:grpSp>
      <p:sp>
        <p:nvSpPr>
          <p:cNvPr id="31" name="文本框 30"/>
          <p:cNvSpPr txBox="1"/>
          <p:nvPr/>
        </p:nvSpPr>
        <p:spPr>
          <a:xfrm>
            <a:off x="4553585" y="1913890"/>
            <a:ext cx="3663655" cy="707886"/>
          </a:xfrm>
          <a:prstGeom prst="rect">
            <a:avLst/>
          </a:prstGeom>
          <a:noFill/>
        </p:spPr>
        <p:txBody>
          <a:bodyPr wrap="square" rtlCol="0">
            <a:spAutoFit/>
          </a:bodyPr>
          <a:lstStyle/>
          <a:p>
            <a:r>
              <a:rPr sz="2000" dirty="0" err="1">
                <a:latin typeface="+mn-ea"/>
              </a:rPr>
              <a:t>Sigmoid信念网络网络中的变量为二值变量，取值为</a:t>
            </a:r>
            <a:r>
              <a:rPr sz="2000" dirty="0">
                <a:latin typeface="+mn-ea"/>
              </a:rPr>
              <a:t> {0,1}。</a:t>
            </a:r>
          </a:p>
        </p:txBody>
      </p:sp>
      <p:cxnSp>
        <p:nvCxnSpPr>
          <p:cNvPr id="32" name="直接连接符 31"/>
          <p:cNvCxnSpPr/>
          <p:nvPr/>
        </p:nvCxnSpPr>
        <p:spPr>
          <a:xfrm>
            <a:off x="4362450" y="1332865"/>
            <a:ext cx="0" cy="473519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D9DEB4C1-8E60-4C01-B1FB-DFF5121E9DF2}"/>
              </a:ext>
            </a:extLst>
          </p:cNvPr>
          <p:cNvSpPr/>
          <p:nvPr/>
        </p:nvSpPr>
        <p:spPr>
          <a:xfrm>
            <a:off x="2150076" y="3138616"/>
            <a:ext cx="259492" cy="4281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25B62F4F-9504-4283-AE69-D37EAE071BB1}"/>
              </a:ext>
            </a:extLst>
          </p:cNvPr>
          <p:cNvSpPr/>
          <p:nvPr/>
        </p:nvSpPr>
        <p:spPr>
          <a:xfrm>
            <a:off x="3772690" y="3138616"/>
            <a:ext cx="259492" cy="4281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5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496" y="1883306"/>
            <a:ext cx="9073008" cy="1938992"/>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基于概率图的参数学习与模型推断</a:t>
            </a:r>
            <a:endParaRPr lang="zh-CN" altLang="en-US" sz="6000" b="1" dirty="0">
              <a:solidFill>
                <a:srgbClr val="18478F"/>
              </a:solidFill>
              <a:latin typeface="+mn-ea"/>
              <a:cs typeface="+mn-ea"/>
            </a:endParaRPr>
          </a:p>
        </p:txBody>
      </p:sp>
      <p:pic>
        <p:nvPicPr>
          <p:cNvPr id="6" name="Picture 7" descr="校园-大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4"/>
          <a:stretch>
            <a:fillRect/>
          </a:stretch>
        </p:blipFill>
        <p:spPr>
          <a:xfrm>
            <a:off x="63500" y="63500"/>
            <a:ext cx="1228090" cy="1256030"/>
          </a:xfrm>
          <a:prstGeom prst="rect">
            <a:avLst/>
          </a:prstGeom>
        </p:spPr>
      </p:pic>
    </p:spTree>
    <p:extLst>
      <p:ext uri="{BB962C8B-B14F-4D97-AF65-F5344CB8AC3E}">
        <p14:creationId xmlns:p14="http://schemas.microsoft.com/office/powerpoint/2010/main" val="388008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参数学习</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3"/>
          <a:stretch>
            <a:fillRect/>
          </a:stretch>
        </p:blipFill>
        <p:spPr>
          <a:xfrm>
            <a:off x="578285" y="1615598"/>
            <a:ext cx="3116029" cy="2218407"/>
          </a:xfrm>
          <a:prstGeom prst="rect">
            <a:avLst/>
          </a:prstGeom>
        </p:spPr>
      </p:pic>
      <p:sp>
        <p:nvSpPr>
          <p:cNvPr id="25" name="文本框 24">
            <a:extLst>
              <a:ext uri="{FF2B5EF4-FFF2-40B4-BE49-F238E27FC236}">
                <a16:creationId xmlns:a16="http://schemas.microsoft.com/office/drawing/2014/main" id="{75D436D9-A217-41B6-9088-D8B5FBC348AD}"/>
              </a:ext>
            </a:extLst>
          </p:cNvPr>
          <p:cNvSpPr txBox="1"/>
          <p:nvPr/>
        </p:nvSpPr>
        <p:spPr>
          <a:xfrm>
            <a:off x="425353" y="1222082"/>
            <a:ext cx="2552686" cy="369332"/>
          </a:xfrm>
          <a:prstGeom prst="rect">
            <a:avLst/>
          </a:prstGeom>
          <a:noFill/>
        </p:spPr>
        <p:txBody>
          <a:bodyPr wrap="none" rtlCol="0">
            <a:spAutoFit/>
          </a:bodyPr>
          <a:lstStyle/>
          <a:p>
            <a:r>
              <a:rPr lang="zh-CN" altLang="en-US" dirty="0"/>
              <a:t>导入例子：朴素贝叶斯</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DA8BD27-2592-48DA-AEAC-6526C6403B86}"/>
                  </a:ext>
                </a:extLst>
              </p:cNvPr>
              <p:cNvSpPr txBox="1"/>
              <p:nvPr/>
            </p:nvSpPr>
            <p:spPr>
              <a:xfrm>
                <a:off x="3864484" y="1591414"/>
                <a:ext cx="4661661" cy="5486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d>
                        <m:dPr>
                          <m:sep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𝑦</m:t>
                          </m:r>
                        </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𝑝</m:t>
                          </m:r>
                          <m:d>
                            <m:dPr>
                              <m:sep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e>
                            <m:e>
                              <m:r>
                                <a:rPr lang="en-US" altLang="zh-CN" sz="1400" b="0" i="1" smtClean="0">
                                  <a:latin typeface="Cambria Math" panose="02040503050406030204" pitchFamily="18" charset="0"/>
                                </a:rPr>
                                <m:t>𝑦</m:t>
                              </m:r>
                            </m:e>
                          </m:d>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r>
                            <a:rPr lang="en-US" altLang="zh-CN" sz="1400" b="0" i="1" smtClean="0">
                              <a:latin typeface="Cambria Math" panose="02040503050406030204" pitchFamily="18" charset="0"/>
                            </a:rPr>
                            <m:t>)</m:t>
                          </m:r>
                        </m:num>
                        <m:den>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𝑝</m:t>
                      </m:r>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2</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3</m:t>
                          </m:r>
                        </m:sub>
                      </m:sSub>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𝑦</m:t>
                      </m:r>
                      <m:r>
                        <a:rPr lang="en-US" altLang="zh-CN" sz="1400" b="0" i="1" smtClean="0">
                          <a:latin typeface="Cambria Math" panose="02040503050406030204" pitchFamily="18" charset="0"/>
                          <a:ea typeface="Cambria Math" panose="02040503050406030204" pitchFamily="18" charset="0"/>
                        </a:rPr>
                        <m:t>)</m:t>
                      </m:r>
                    </m:oMath>
                  </m:oMathPara>
                </a14:m>
                <a:endParaRPr lang="zh-CN" altLang="en-US" sz="1400" dirty="0"/>
              </a:p>
            </p:txBody>
          </p:sp>
        </mc:Choice>
        <mc:Fallback xmlns="">
          <p:sp>
            <p:nvSpPr>
              <p:cNvPr id="24" name="文本框 23">
                <a:extLst>
                  <a:ext uri="{FF2B5EF4-FFF2-40B4-BE49-F238E27FC236}">
                    <a16:creationId xmlns:a16="http://schemas.microsoft.com/office/drawing/2014/main" id="{BDA8BD27-2592-48DA-AEAC-6526C6403B86}"/>
                  </a:ext>
                </a:extLst>
              </p:cNvPr>
              <p:cNvSpPr txBox="1">
                <a:spLocks noRot="1" noChangeAspect="1" noMove="1" noResize="1" noEditPoints="1" noAdjustHandles="1" noChangeArrowheads="1" noChangeShapeType="1" noTextEdit="1"/>
              </p:cNvSpPr>
              <p:nvPr/>
            </p:nvSpPr>
            <p:spPr>
              <a:xfrm>
                <a:off x="3864484" y="1591414"/>
                <a:ext cx="4661661" cy="548676"/>
              </a:xfrm>
              <a:prstGeom prst="rect">
                <a:avLst/>
              </a:prstGeom>
              <a:blipFill>
                <a:blip r:embed="rId4"/>
                <a:stretch>
                  <a:fillRect b="-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4C91484-9615-4375-B064-A0AE972BBCFE}"/>
                  </a:ext>
                </a:extLst>
              </p:cNvPr>
              <p:cNvSpPr txBox="1"/>
              <p:nvPr/>
            </p:nvSpPr>
            <p:spPr>
              <a:xfrm>
                <a:off x="3864484" y="2219316"/>
                <a:ext cx="385426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𝑝</m:t>
                      </m:r>
                      <m:d>
                        <m:dPr>
                          <m:sepChr m:val="∣"/>
                          <m:ctrlPr>
                            <a:rPr lang="en-US" altLang="zh-CN" sz="1400" b="0" i="1" smtClean="0">
                              <a:latin typeface="Cambria Math" panose="02040503050406030204" pitchFamily="18" charset="0"/>
                              <a:ea typeface="Cambria Math" panose="02040503050406030204" pitchFamily="18" charset="0"/>
                            </a:rPr>
                          </m:ctrlPr>
                        </m:dPr>
                        <m:e>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2</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3</m:t>
                              </m:r>
                            </m:sub>
                          </m:sSub>
                        </m:e>
                        <m:e>
                          <m:r>
                            <a:rPr lang="en-US" altLang="zh-CN" sz="1400" b="0" i="1" smtClean="0">
                              <a:latin typeface="Cambria Math" panose="02040503050406030204" pitchFamily="18" charset="0"/>
                              <a:ea typeface="Cambria Math" panose="02040503050406030204" pitchFamily="18" charset="0"/>
                            </a:rPr>
                            <m:t>𝑦</m:t>
                          </m:r>
                        </m:e>
                      </m:d>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𝑝</m:t>
                      </m:r>
                      <m:d>
                        <m:dPr>
                          <m:sepChr m:val="∣"/>
                          <m:ctrlPr>
                            <a:rPr lang="en-US" altLang="zh-CN" sz="1400" b="0" i="1" smtClean="0">
                              <a:latin typeface="Cambria Math" panose="02040503050406030204" pitchFamily="18" charset="0"/>
                              <a:ea typeface="Cambria Math" panose="02040503050406030204" pitchFamily="18" charset="0"/>
                            </a:rPr>
                          </m:ctrlPr>
                        </m:dPr>
                        <m:e>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1</m:t>
                              </m:r>
                            </m:sub>
                          </m:sSub>
                        </m:e>
                        <m:e>
                          <m:r>
                            <a:rPr lang="en-US" altLang="zh-CN" sz="1400" b="0" i="1" smtClean="0">
                              <a:latin typeface="Cambria Math" panose="02040503050406030204" pitchFamily="18" charset="0"/>
                              <a:ea typeface="Cambria Math" panose="02040503050406030204" pitchFamily="18" charset="0"/>
                            </a:rPr>
                            <m:t>𝑦</m:t>
                          </m:r>
                        </m:e>
                      </m:d>
                      <m:r>
                        <a:rPr lang="en-US" altLang="zh-CN" sz="1400" b="0" i="1" smtClean="0">
                          <a:latin typeface="Cambria Math" panose="02040503050406030204" pitchFamily="18" charset="0"/>
                          <a:ea typeface="Cambria Math" panose="02040503050406030204" pitchFamily="18" charset="0"/>
                        </a:rPr>
                        <m:t>𝑝</m:t>
                      </m:r>
                      <m:d>
                        <m:dPr>
                          <m:sepChr m:val="∣"/>
                          <m:ctrlPr>
                            <a:rPr lang="en-US" altLang="zh-CN" sz="1400" b="0" i="1" smtClean="0">
                              <a:latin typeface="Cambria Math" panose="02040503050406030204" pitchFamily="18" charset="0"/>
                              <a:ea typeface="Cambria Math" panose="02040503050406030204" pitchFamily="18" charset="0"/>
                            </a:rPr>
                          </m:ctrlPr>
                        </m:dPr>
                        <m:e>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2</m:t>
                              </m:r>
                            </m:sub>
                          </m:sSub>
                        </m:e>
                        <m:e>
                          <m:r>
                            <a:rPr lang="en-US" altLang="zh-CN" sz="1400" b="0" i="1" smtClean="0">
                              <a:latin typeface="Cambria Math" panose="02040503050406030204" pitchFamily="18" charset="0"/>
                              <a:ea typeface="Cambria Math" panose="02040503050406030204" pitchFamily="18" charset="0"/>
                            </a:rPr>
                            <m:t>𝑦</m:t>
                          </m:r>
                        </m:e>
                      </m:d>
                      <m:r>
                        <a:rPr lang="en-US" altLang="zh-CN" sz="1400" b="0" i="1" smtClean="0">
                          <a:latin typeface="Cambria Math" panose="02040503050406030204" pitchFamily="18" charset="0"/>
                          <a:ea typeface="Cambria Math" panose="02040503050406030204" pitchFamily="18" charset="0"/>
                        </a:rPr>
                        <m:t>𝑝</m:t>
                      </m:r>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3</m:t>
                          </m:r>
                        </m:sub>
                      </m:sSub>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𝑦</m:t>
                      </m:r>
                      <m:r>
                        <a:rPr lang="en-US" altLang="zh-CN" sz="1400" b="0" i="1" smtClean="0">
                          <a:latin typeface="Cambria Math" panose="02040503050406030204" pitchFamily="18" charset="0"/>
                          <a:ea typeface="Cambria Math" panose="02040503050406030204" pitchFamily="18" charset="0"/>
                        </a:rPr>
                        <m:t>)</m:t>
                      </m:r>
                    </m:oMath>
                  </m:oMathPara>
                </a14:m>
                <a:endParaRPr lang="zh-CN" altLang="en-US" sz="1400" dirty="0"/>
              </a:p>
            </p:txBody>
          </p:sp>
        </mc:Choice>
        <mc:Fallback xmlns="">
          <p:sp>
            <p:nvSpPr>
              <p:cNvPr id="27" name="文本框 26">
                <a:extLst>
                  <a:ext uri="{FF2B5EF4-FFF2-40B4-BE49-F238E27FC236}">
                    <a16:creationId xmlns:a16="http://schemas.microsoft.com/office/drawing/2014/main" id="{A4C91484-9615-4375-B064-A0AE972BBCFE}"/>
                  </a:ext>
                </a:extLst>
              </p:cNvPr>
              <p:cNvSpPr txBox="1">
                <a:spLocks noRot="1" noChangeAspect="1" noMove="1" noResize="1" noEditPoints="1" noAdjustHandles="1" noChangeArrowheads="1" noChangeShapeType="1" noTextEdit="1"/>
              </p:cNvSpPr>
              <p:nvPr/>
            </p:nvSpPr>
            <p:spPr>
              <a:xfrm>
                <a:off x="3864484" y="2219316"/>
                <a:ext cx="3854260" cy="307777"/>
              </a:xfrm>
              <a:prstGeom prst="rect">
                <a:avLst/>
              </a:prstGeom>
              <a:blipFill>
                <a:blip r:embed="rId5"/>
                <a:stretch>
                  <a:fillRect b="-5882"/>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4A2DBABE-111F-41CB-B995-7CE096B5AAD3}"/>
              </a:ext>
            </a:extLst>
          </p:cNvPr>
          <p:cNvSpPr/>
          <p:nvPr/>
        </p:nvSpPr>
        <p:spPr>
          <a:xfrm>
            <a:off x="5420566" y="2219316"/>
            <a:ext cx="765762" cy="3077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文本框 3">
            <a:extLst>
              <a:ext uri="{FF2B5EF4-FFF2-40B4-BE49-F238E27FC236}">
                <a16:creationId xmlns:a16="http://schemas.microsoft.com/office/drawing/2014/main" id="{5BBAA432-4B04-4D8B-86AC-A5179A87073C}"/>
              </a:ext>
            </a:extLst>
          </p:cNvPr>
          <p:cNvSpPr txBox="1"/>
          <p:nvPr/>
        </p:nvSpPr>
        <p:spPr>
          <a:xfrm>
            <a:off x="5296639" y="2515004"/>
            <a:ext cx="2283510" cy="276999"/>
          </a:xfrm>
          <a:prstGeom prst="rect">
            <a:avLst/>
          </a:prstGeom>
          <a:noFill/>
        </p:spPr>
        <p:txBody>
          <a:bodyPr wrap="none" rtlCol="0">
            <a:spAutoFit/>
          </a:bodyPr>
          <a:lstStyle/>
          <a:p>
            <a:r>
              <a:rPr lang="zh-CN" altLang="en-US" sz="1200" dirty="0"/>
              <a:t>在简单数据集中可以直接</a:t>
            </a:r>
            <a:r>
              <a:rPr lang="en-US" altLang="zh-CN" sz="1200" dirty="0"/>
              <a:t>count!</a:t>
            </a:r>
            <a:endParaRPr lang="zh-CN" altLang="en-US" sz="1200" dirty="0"/>
          </a:p>
        </p:txBody>
      </p:sp>
      <p:pic>
        <p:nvPicPr>
          <p:cNvPr id="18" name="图片 17">
            <a:extLst>
              <a:ext uri="{FF2B5EF4-FFF2-40B4-BE49-F238E27FC236}">
                <a16:creationId xmlns:a16="http://schemas.microsoft.com/office/drawing/2014/main" id="{A9463138-1315-4AD5-9A30-2120FC5A2F80}"/>
              </a:ext>
            </a:extLst>
          </p:cNvPr>
          <p:cNvPicPr>
            <a:picLocks noChangeAspect="1"/>
          </p:cNvPicPr>
          <p:nvPr/>
        </p:nvPicPr>
        <p:blipFill>
          <a:blip r:embed="rId6"/>
          <a:stretch>
            <a:fillRect/>
          </a:stretch>
        </p:blipFill>
        <p:spPr>
          <a:xfrm>
            <a:off x="5449688" y="2847495"/>
            <a:ext cx="1708524" cy="1011224"/>
          </a:xfrm>
          <a:prstGeom prst="rect">
            <a:avLst/>
          </a:prstGeom>
        </p:spPr>
      </p:pic>
      <p:sp>
        <p:nvSpPr>
          <p:cNvPr id="8" name="右大括号 7">
            <a:extLst>
              <a:ext uri="{FF2B5EF4-FFF2-40B4-BE49-F238E27FC236}">
                <a16:creationId xmlns:a16="http://schemas.microsoft.com/office/drawing/2014/main" id="{3408B965-F4A9-4871-8AED-5506FA25ADC3}"/>
              </a:ext>
            </a:extLst>
          </p:cNvPr>
          <p:cNvSpPr/>
          <p:nvPr/>
        </p:nvSpPr>
        <p:spPr>
          <a:xfrm rot="5400000">
            <a:off x="4288183" y="179599"/>
            <a:ext cx="414594" cy="7834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3E23668-422C-442E-8876-2DEDA1ED516D}"/>
              </a:ext>
            </a:extLst>
          </p:cNvPr>
          <p:cNvSpPr txBox="1"/>
          <p:nvPr/>
        </p:nvSpPr>
        <p:spPr>
          <a:xfrm>
            <a:off x="3826066" y="4304092"/>
            <a:ext cx="1338828" cy="369332"/>
          </a:xfrm>
          <a:prstGeom prst="rect">
            <a:avLst/>
          </a:prstGeom>
          <a:noFill/>
        </p:spPr>
        <p:txBody>
          <a:bodyPr wrap="none" rtlCol="0">
            <a:spAutoFit/>
          </a:bodyPr>
          <a:lstStyle/>
          <a:p>
            <a:r>
              <a:rPr lang="zh-CN" altLang="en-US" dirty="0"/>
              <a:t>分布参数化</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0FD0FF3-DDF7-44E5-90B8-438AFEC42550}"/>
                  </a:ext>
                </a:extLst>
              </p:cNvPr>
              <p:cNvSpPr txBox="1"/>
              <p:nvPr/>
            </p:nvSpPr>
            <p:spPr>
              <a:xfrm>
                <a:off x="2747117" y="4592988"/>
                <a:ext cx="34967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𝜃</m:t>
                          </m:r>
                        </m:sub>
                      </m:sSub>
                      <m:d>
                        <m:dPr>
                          <m:sep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C0FD0FF3-DDF7-44E5-90B8-438AFEC42550}"/>
                  </a:ext>
                </a:extLst>
              </p:cNvPr>
              <p:cNvSpPr txBox="1">
                <a:spLocks noRot="1" noChangeAspect="1" noMove="1" noResize="1" noEditPoints="1" noAdjustHandles="1" noChangeArrowheads="1" noChangeShapeType="1" noTextEdit="1"/>
              </p:cNvSpPr>
              <p:nvPr/>
            </p:nvSpPr>
            <p:spPr>
              <a:xfrm>
                <a:off x="2747117" y="4592988"/>
                <a:ext cx="3496726"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408CA77-DC7C-48AD-8A98-937F56668E3B}"/>
                  </a:ext>
                </a:extLst>
              </p:cNvPr>
              <p:cNvSpPr txBox="1"/>
              <p:nvPr/>
            </p:nvSpPr>
            <p:spPr>
              <a:xfrm>
                <a:off x="480060" y="5262121"/>
                <a:ext cx="8501623"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𝜃</m:t>
                              </m:r>
                            </m:sub>
                          </m:sSub>
                          <m:r>
                            <m:rPr>
                              <m:lit/>
                            </m:rP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e>
                      </m:nary>
                      <m:r>
                        <a:rPr lang="en-US" altLang="zh-CN" b="0" i="0"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e>
                          </m:func>
                        </m:e>
                      </m:nary>
                    </m:oMath>
                  </m:oMathPara>
                </a14:m>
                <a:endParaRPr lang="zh-CN" altLang="en-US" dirty="0"/>
              </a:p>
            </p:txBody>
          </p:sp>
        </mc:Choice>
        <mc:Fallback xmlns="">
          <p:sp>
            <p:nvSpPr>
              <p:cNvPr id="22" name="文本框 21">
                <a:extLst>
                  <a:ext uri="{FF2B5EF4-FFF2-40B4-BE49-F238E27FC236}">
                    <a16:creationId xmlns:a16="http://schemas.microsoft.com/office/drawing/2014/main" id="{C408CA77-DC7C-48AD-8A98-937F56668E3B}"/>
                  </a:ext>
                </a:extLst>
              </p:cNvPr>
              <p:cNvSpPr txBox="1">
                <a:spLocks noRot="1" noChangeAspect="1" noMove="1" noResize="1" noEditPoints="1" noAdjustHandles="1" noChangeArrowheads="1" noChangeShapeType="1" noTextEdit="1"/>
              </p:cNvSpPr>
              <p:nvPr/>
            </p:nvSpPr>
            <p:spPr>
              <a:xfrm>
                <a:off x="480060" y="5262121"/>
                <a:ext cx="8501623" cy="763094"/>
              </a:xfrm>
              <a:prstGeom prst="rect">
                <a:avLst/>
              </a:prstGeom>
              <a:blipFill>
                <a:blip r:embed="rId8"/>
                <a:stretch>
                  <a:fillRect/>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399328BA-D687-4995-96DD-3DE062EF4592}"/>
              </a:ext>
            </a:extLst>
          </p:cNvPr>
          <p:cNvCxnSpPr>
            <a:stCxn id="10" idx="2"/>
          </p:cNvCxnSpPr>
          <p:nvPr/>
        </p:nvCxnSpPr>
        <p:spPr>
          <a:xfrm>
            <a:off x="4495480" y="4962320"/>
            <a:ext cx="0" cy="439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右大括号 12">
            <a:extLst>
              <a:ext uri="{FF2B5EF4-FFF2-40B4-BE49-F238E27FC236}">
                <a16:creationId xmlns:a16="http://schemas.microsoft.com/office/drawing/2014/main" id="{F33E13ED-7C8F-45C9-8E2C-F271E56C1D71}"/>
              </a:ext>
            </a:extLst>
          </p:cNvPr>
          <p:cNvSpPr/>
          <p:nvPr/>
        </p:nvSpPr>
        <p:spPr>
          <a:xfrm rot="5400000">
            <a:off x="5506982" y="2854046"/>
            <a:ext cx="343081" cy="62565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DD92BFA-FB67-433E-9EA7-00FE5DF24232}"/>
              </a:ext>
            </a:extLst>
          </p:cNvPr>
          <p:cNvSpPr txBox="1"/>
          <p:nvPr/>
        </p:nvSpPr>
        <p:spPr>
          <a:xfrm>
            <a:off x="5124524" y="6133042"/>
            <a:ext cx="1107996" cy="369332"/>
          </a:xfrm>
          <a:prstGeom prst="rect">
            <a:avLst/>
          </a:prstGeom>
          <a:noFill/>
        </p:spPr>
        <p:txBody>
          <a:bodyPr wrap="none" rtlCol="0">
            <a:spAutoFit/>
          </a:bodyPr>
          <a:lstStyle/>
          <a:p>
            <a:r>
              <a:rPr lang="zh-CN" altLang="en-US" dirty="0"/>
              <a:t>似然函数</a:t>
            </a:r>
          </a:p>
        </p:txBody>
      </p:sp>
    </p:spTree>
    <p:extLst>
      <p:ext uri="{BB962C8B-B14F-4D97-AF65-F5344CB8AC3E}">
        <p14:creationId xmlns:p14="http://schemas.microsoft.com/office/powerpoint/2010/main" val="3218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参数学习</a:t>
              </a: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408CA77-DC7C-48AD-8A98-937F56668E3B}"/>
                  </a:ext>
                </a:extLst>
              </p:cNvPr>
              <p:cNvSpPr txBox="1"/>
              <p:nvPr/>
            </p:nvSpPr>
            <p:spPr>
              <a:xfrm>
                <a:off x="362671" y="980441"/>
                <a:ext cx="8501623"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𝑝</m:t>
                      </m:r>
                      <m:d>
                        <m:dPr>
                          <m:sep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𝜃</m:t>
                              </m:r>
                            </m:sub>
                          </m:sSub>
                          <m:r>
                            <m:rPr>
                              <m:lit/>
                            </m:rP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e>
                      </m:nary>
                      <m:r>
                        <a:rPr lang="en-US" altLang="zh-CN" b="0" i="0"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e>
                          </m:func>
                        </m:e>
                      </m:nary>
                    </m:oMath>
                  </m:oMathPara>
                </a14:m>
                <a:endParaRPr lang="zh-CN" altLang="en-US" dirty="0"/>
              </a:p>
            </p:txBody>
          </p:sp>
        </mc:Choice>
        <mc:Fallback xmlns="">
          <p:sp>
            <p:nvSpPr>
              <p:cNvPr id="22" name="文本框 21">
                <a:extLst>
                  <a:ext uri="{FF2B5EF4-FFF2-40B4-BE49-F238E27FC236}">
                    <a16:creationId xmlns:a16="http://schemas.microsoft.com/office/drawing/2014/main" id="{C408CA77-DC7C-48AD-8A98-937F56668E3B}"/>
                  </a:ext>
                </a:extLst>
              </p:cNvPr>
              <p:cNvSpPr txBox="1">
                <a:spLocks noRot="1" noChangeAspect="1" noMove="1" noResize="1" noEditPoints="1" noAdjustHandles="1" noChangeArrowheads="1" noChangeShapeType="1" noTextEdit="1"/>
              </p:cNvSpPr>
              <p:nvPr/>
            </p:nvSpPr>
            <p:spPr>
              <a:xfrm>
                <a:off x="362671" y="980441"/>
                <a:ext cx="8501623" cy="763094"/>
              </a:xfrm>
              <a:prstGeom prst="rect">
                <a:avLst/>
              </a:prstGeom>
              <a:blipFill>
                <a:blip r:embed="rId3"/>
                <a:stretch>
                  <a:fillRect/>
                </a:stretch>
              </a:blipFill>
            </p:spPr>
            <p:txBody>
              <a:bodyPr/>
              <a:lstStyle/>
              <a:p>
                <a:r>
                  <a:rPr lang="zh-CN" altLang="en-US">
                    <a:noFill/>
                  </a:rPr>
                  <a:t> </a:t>
                </a:r>
              </a:p>
            </p:txBody>
          </p:sp>
        </mc:Fallback>
      </mc:AlternateContent>
      <p:sp>
        <p:nvSpPr>
          <p:cNvPr id="13" name="右大括号 12">
            <a:extLst>
              <a:ext uri="{FF2B5EF4-FFF2-40B4-BE49-F238E27FC236}">
                <a16:creationId xmlns:a16="http://schemas.microsoft.com/office/drawing/2014/main" id="{F33E13ED-7C8F-45C9-8E2C-F271E56C1D71}"/>
              </a:ext>
            </a:extLst>
          </p:cNvPr>
          <p:cNvSpPr/>
          <p:nvPr/>
        </p:nvSpPr>
        <p:spPr>
          <a:xfrm rot="5400000">
            <a:off x="5389593" y="-1427634"/>
            <a:ext cx="343081" cy="62565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DD92BFA-FB67-433E-9EA7-00FE5DF24232}"/>
              </a:ext>
            </a:extLst>
          </p:cNvPr>
          <p:cNvSpPr txBox="1"/>
          <p:nvPr/>
        </p:nvSpPr>
        <p:spPr>
          <a:xfrm>
            <a:off x="5007135" y="1851362"/>
            <a:ext cx="1107996" cy="369332"/>
          </a:xfrm>
          <a:prstGeom prst="rect">
            <a:avLst/>
          </a:prstGeom>
          <a:noFill/>
        </p:spPr>
        <p:txBody>
          <a:bodyPr wrap="none" rtlCol="0">
            <a:spAutoFit/>
          </a:bodyPr>
          <a:lstStyle/>
          <a:p>
            <a:r>
              <a:rPr lang="zh-CN" altLang="en-US" dirty="0"/>
              <a:t>似然函数</a:t>
            </a:r>
          </a:p>
        </p:txBody>
      </p:sp>
      <p:sp>
        <p:nvSpPr>
          <p:cNvPr id="5" name="文本框 4">
            <a:extLst>
              <a:ext uri="{FF2B5EF4-FFF2-40B4-BE49-F238E27FC236}">
                <a16:creationId xmlns:a16="http://schemas.microsoft.com/office/drawing/2014/main" id="{B9E75B5E-ABD6-421B-8896-B695AB125072}"/>
              </a:ext>
            </a:extLst>
          </p:cNvPr>
          <p:cNvSpPr txBox="1"/>
          <p:nvPr/>
        </p:nvSpPr>
        <p:spPr>
          <a:xfrm>
            <a:off x="420129" y="2150075"/>
            <a:ext cx="1840632" cy="369332"/>
          </a:xfrm>
          <a:prstGeom prst="rect">
            <a:avLst/>
          </a:prstGeom>
          <a:noFill/>
        </p:spPr>
        <p:txBody>
          <a:bodyPr wrap="none" rtlCol="0">
            <a:spAutoFit/>
          </a:bodyPr>
          <a:lstStyle/>
          <a:p>
            <a:r>
              <a:rPr lang="zh-CN" altLang="en-US" dirty="0"/>
              <a:t>最大似然学习：</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CC80C9A-92E7-48A0-A5E8-8C786CD5CDCB}"/>
                  </a:ext>
                </a:extLst>
              </p:cNvPr>
              <p:cNvSpPr txBox="1"/>
              <p:nvPr/>
            </p:nvSpPr>
            <p:spPr>
              <a:xfrm>
                <a:off x="3047027" y="2420875"/>
                <a:ext cx="3132909" cy="682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subHide m:val="on"/>
                                  <m:supHide m:val="on"/>
                                  <m:ctrlPr>
                                    <a:rPr lang="en-US" altLang="zh-CN" i="1">
                                      <a:latin typeface="Cambria Math" panose="02040503050406030204" pitchFamily="18" charset="0"/>
                                      <a:ea typeface="Cambria Math" panose="02040503050406030204" pitchFamily="18" charset="0"/>
                                    </a:rPr>
                                  </m:ctrlPr>
                                </m:naryPr>
                                <m:sub/>
                                <m:sup/>
                                <m:e>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log</m:t>
                                      </m:r>
                                    </m:fNa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e>
                                  </m:func>
                                </m:e>
                              </m:nary>
                            </m:e>
                          </m:func>
                        </m:e>
                      </m:func>
                    </m:oMath>
                  </m:oMathPara>
                </a14:m>
                <a:endParaRPr lang="en-US" altLang="zh-CN" b="0" dirty="0"/>
              </a:p>
            </p:txBody>
          </p:sp>
        </mc:Choice>
        <mc:Fallback xmlns="">
          <p:sp>
            <p:nvSpPr>
              <p:cNvPr id="6" name="文本框 5">
                <a:extLst>
                  <a:ext uri="{FF2B5EF4-FFF2-40B4-BE49-F238E27FC236}">
                    <a16:creationId xmlns:a16="http://schemas.microsoft.com/office/drawing/2014/main" id="{7CC80C9A-92E7-48A0-A5E8-8C786CD5CDCB}"/>
                  </a:ext>
                </a:extLst>
              </p:cNvPr>
              <p:cNvSpPr txBox="1">
                <a:spLocks noRot="1" noChangeAspect="1" noMove="1" noResize="1" noEditPoints="1" noAdjustHandles="1" noChangeArrowheads="1" noChangeShapeType="1" noTextEdit="1"/>
              </p:cNvSpPr>
              <p:nvPr/>
            </p:nvSpPr>
            <p:spPr>
              <a:xfrm>
                <a:off x="3047027" y="2420875"/>
                <a:ext cx="3132909" cy="682366"/>
              </a:xfrm>
              <a:prstGeom prst="rect">
                <a:avLst/>
              </a:prstGeom>
              <a:blipFill>
                <a:blip r:embed="rId4"/>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7971EA5-EF33-48A3-97DB-714E6B579B2F}"/>
              </a:ext>
            </a:extLst>
          </p:cNvPr>
          <p:cNvPicPr>
            <a:picLocks noChangeAspect="1"/>
          </p:cNvPicPr>
          <p:nvPr/>
        </p:nvPicPr>
        <p:blipFill>
          <a:blip r:embed="rId5"/>
          <a:stretch>
            <a:fillRect/>
          </a:stretch>
        </p:blipFill>
        <p:spPr>
          <a:xfrm>
            <a:off x="814213" y="4072987"/>
            <a:ext cx="3237255" cy="1916034"/>
          </a:xfrm>
          <a:prstGeom prst="rect">
            <a:avLst/>
          </a:prstGeom>
        </p:spPr>
      </p:pic>
      <p:cxnSp>
        <p:nvCxnSpPr>
          <p:cNvPr id="11" name="连接符: 曲线 10">
            <a:extLst>
              <a:ext uri="{FF2B5EF4-FFF2-40B4-BE49-F238E27FC236}">
                <a16:creationId xmlns:a16="http://schemas.microsoft.com/office/drawing/2014/main" id="{58A24F59-EC0E-4FF5-9EB5-78786B007E1E}"/>
              </a:ext>
            </a:extLst>
          </p:cNvPr>
          <p:cNvCxnSpPr>
            <a:cxnSpLocks/>
            <a:stCxn id="26" idx="0"/>
            <a:endCxn id="6" idx="2"/>
          </p:cNvCxnSpPr>
          <p:nvPr/>
        </p:nvCxnSpPr>
        <p:spPr>
          <a:xfrm rot="5400000" flipH="1" flipV="1">
            <a:off x="3038288" y="2497794"/>
            <a:ext cx="969746" cy="218064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 name="连接符: 曲线 15">
            <a:extLst>
              <a:ext uri="{FF2B5EF4-FFF2-40B4-BE49-F238E27FC236}">
                <a16:creationId xmlns:a16="http://schemas.microsoft.com/office/drawing/2014/main" id="{536666A0-1589-4482-B14F-8685BDD5C89B}"/>
              </a:ext>
            </a:extLst>
          </p:cNvPr>
          <p:cNvCxnSpPr>
            <a:cxnSpLocks/>
            <a:stCxn id="8" idx="0"/>
            <a:endCxn id="6" idx="2"/>
          </p:cNvCxnSpPr>
          <p:nvPr/>
        </p:nvCxnSpPr>
        <p:spPr>
          <a:xfrm rot="16200000" flipV="1">
            <a:off x="5034419" y="2682304"/>
            <a:ext cx="969746" cy="181161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C7223D9-2BEF-415B-8738-0C841011D0AF}"/>
                  </a:ext>
                </a:extLst>
              </p:cNvPr>
              <p:cNvSpPr txBox="1"/>
              <p:nvPr/>
            </p:nvSpPr>
            <p:spPr>
              <a:xfrm>
                <a:off x="5145764" y="4072987"/>
                <a:ext cx="2558674" cy="319383"/>
              </a:xfrm>
              <a:prstGeom prst="rect">
                <a:avLst/>
              </a:prstGeom>
              <a:noFill/>
            </p:spPr>
            <p:txBody>
              <a:bodyPr wrap="square" rtlCol="0">
                <a:spAutoFit/>
              </a:bodyPr>
              <a:lstStyle/>
              <a:p>
                <a14:m>
                  <m:oMath xmlns:m="http://schemas.openxmlformats.org/officeDocument/2006/math">
                    <m:r>
                      <a:rPr lang="en-US" altLang="zh-CN" sz="1400" b="0" i="1" smtClean="0">
                        <a:latin typeface="Cambria Math" panose="02040503050406030204" pitchFamily="18" charset="0"/>
                      </a:rPr>
                      <m:t>𝜃</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𝜃</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𝜃</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oMath>
                </a14:m>
                <a:r>
                  <a:rPr lang="en-US" altLang="zh-CN" sz="1400" dirty="0"/>
                  <a:t>,</a:t>
                </a:r>
                <a:r>
                  <a:rPr lang="zh-CN" altLang="en-US" sz="1400" dirty="0"/>
                  <a:t>其中</a:t>
                </a:r>
                <a14:m>
                  <m:oMath xmlns:m="http://schemas.openxmlformats.org/officeDocument/2006/math">
                    <m:sSub>
                      <m:sSubPr>
                        <m:ctrlPr>
                          <a:rPr lang="en-US" altLang="zh-CN" sz="1400" b="0" i="1" dirty="0" smtClean="0">
                            <a:latin typeface="Cambria Math" panose="02040503050406030204" pitchFamily="18" charset="0"/>
                          </a:rPr>
                        </m:ctrlPr>
                      </m:sSubPr>
                      <m:e>
                        <m:r>
                          <a:rPr lang="en-US" altLang="zh-CN" sz="1400" b="0" i="1" dirty="0" smtClean="0">
                            <a:latin typeface="Cambria Math" panose="02040503050406030204" pitchFamily="18" charset="0"/>
                          </a:rPr>
                          <m:t>𝜃</m:t>
                        </m:r>
                      </m:e>
                      <m:sub>
                        <m:r>
                          <a:rPr lang="en-US" altLang="zh-CN" sz="1400" b="0" i="1" dirty="0" smtClean="0">
                            <a:latin typeface="Cambria Math" panose="02040503050406030204" pitchFamily="18" charset="0"/>
                          </a:rPr>
                          <m:t>𝑖</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𝑁</m:t>
                    </m:r>
                    <m:r>
                      <a:rPr lang="en-US" altLang="zh-CN" sz="1400" b="0" i="1" dirty="0" smtClean="0">
                        <a:latin typeface="Cambria Math" panose="02040503050406030204" pitchFamily="18" charset="0"/>
                      </a:rPr>
                      <m:t>(</m:t>
                    </m:r>
                    <m:sSub>
                      <m:sSubPr>
                        <m:ctrlPr>
                          <a:rPr lang="en-US" altLang="zh-CN" sz="1400" b="0" i="1" dirty="0" smtClean="0">
                            <a:latin typeface="Cambria Math" panose="02040503050406030204" pitchFamily="18" charset="0"/>
                          </a:rPr>
                        </m:ctrlPr>
                      </m:sSubPr>
                      <m:e>
                        <m:r>
                          <a:rPr lang="en-US" altLang="zh-CN" sz="1400" b="0" i="1" dirty="0" smtClean="0">
                            <a:latin typeface="Cambria Math" panose="02040503050406030204" pitchFamily="18" charset="0"/>
                          </a:rPr>
                          <m:t>𝜇</m:t>
                        </m:r>
                      </m:e>
                      <m:sub>
                        <m:r>
                          <a:rPr lang="en-US" altLang="zh-CN" sz="1400" b="0" i="1" dirty="0" smtClean="0">
                            <a:latin typeface="Cambria Math" panose="02040503050406030204" pitchFamily="18" charset="0"/>
                          </a:rPr>
                          <m:t>𝑖</m:t>
                        </m:r>
                      </m:sub>
                    </m:sSub>
                    <m:r>
                      <a:rPr lang="en-US" altLang="zh-CN" sz="1400" b="0" i="1" dirty="0" smtClean="0">
                        <a:latin typeface="Cambria Math" panose="02040503050406030204" pitchFamily="18" charset="0"/>
                      </a:rPr>
                      <m:t>,</m:t>
                    </m:r>
                    <m:sSubSup>
                      <m:sSubSupPr>
                        <m:ctrlPr>
                          <a:rPr lang="en-US" altLang="zh-CN" sz="1400" b="0" i="1" dirty="0" smtClean="0">
                            <a:latin typeface="Cambria Math" panose="02040503050406030204" pitchFamily="18" charset="0"/>
                          </a:rPr>
                        </m:ctrlPr>
                      </m:sSubSupPr>
                      <m:e>
                        <m:r>
                          <a:rPr lang="en-US" altLang="zh-CN" sz="1400" b="0" i="1" dirty="0" smtClean="0">
                            <a:latin typeface="Cambria Math" panose="02040503050406030204" pitchFamily="18" charset="0"/>
                          </a:rPr>
                          <m:t>𝜎</m:t>
                        </m:r>
                      </m:e>
                      <m:sub>
                        <m:r>
                          <a:rPr lang="en-US" altLang="zh-CN" sz="1400" b="0" i="1" dirty="0" smtClean="0">
                            <a:latin typeface="Cambria Math" panose="02040503050406030204" pitchFamily="18" charset="0"/>
                          </a:rPr>
                          <m:t>𝑖</m:t>
                        </m:r>
                      </m:sub>
                      <m:sup>
                        <m:r>
                          <a:rPr lang="en-US" altLang="zh-CN" sz="1400" b="0" i="1" dirty="0" smtClean="0">
                            <a:latin typeface="Cambria Math" panose="02040503050406030204" pitchFamily="18" charset="0"/>
                          </a:rPr>
                          <m:t>2</m:t>
                        </m:r>
                      </m:sup>
                    </m:sSubSup>
                    <m:r>
                      <a:rPr lang="en-US" altLang="zh-CN" sz="1400" b="0" i="1" dirty="0" smtClean="0">
                        <a:latin typeface="Cambria Math" panose="02040503050406030204" pitchFamily="18" charset="0"/>
                      </a:rPr>
                      <m:t>)</m:t>
                    </m:r>
                  </m:oMath>
                </a14:m>
                <a:endParaRPr lang="zh-CN" altLang="en-US" sz="1400" dirty="0"/>
              </a:p>
            </p:txBody>
          </p:sp>
        </mc:Choice>
        <mc:Fallback xmlns="">
          <p:sp>
            <p:nvSpPr>
              <p:cNvPr id="8" name="文本框 7">
                <a:extLst>
                  <a:ext uri="{FF2B5EF4-FFF2-40B4-BE49-F238E27FC236}">
                    <a16:creationId xmlns:a16="http://schemas.microsoft.com/office/drawing/2014/main" id="{DC7223D9-2BEF-415B-8738-0C841011D0AF}"/>
                  </a:ext>
                </a:extLst>
              </p:cNvPr>
              <p:cNvSpPr txBox="1">
                <a:spLocks noRot="1" noChangeAspect="1" noMove="1" noResize="1" noEditPoints="1" noAdjustHandles="1" noChangeArrowheads="1" noChangeShapeType="1" noTextEdit="1"/>
              </p:cNvSpPr>
              <p:nvPr/>
            </p:nvSpPr>
            <p:spPr>
              <a:xfrm>
                <a:off x="5145764" y="4072987"/>
                <a:ext cx="2558674" cy="319383"/>
              </a:xfrm>
              <a:prstGeom prst="rect">
                <a:avLst/>
              </a:prstGeom>
              <a:blipFill>
                <a:blip r:embed="rId6"/>
                <a:stretch>
                  <a:fillRect t="-5660" b="-188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7637093-93A2-4D58-817E-11ACC0289666}"/>
                  </a:ext>
                </a:extLst>
              </p:cNvPr>
              <p:cNvSpPr txBox="1"/>
              <p:nvPr/>
            </p:nvSpPr>
            <p:spPr>
              <a:xfrm>
                <a:off x="5145764" y="4397832"/>
                <a:ext cx="3390479" cy="694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𝑝</m:t>
                      </m:r>
                      <m:d>
                        <m:dPr>
                          <m:sepChr m:val="∣"/>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e>
                        <m:e>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=1</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ad>
                            <m:radPr>
                              <m:degHide m:val="on"/>
                              <m:ctrlPr>
                                <a:rPr lang="en-US" altLang="zh-CN" sz="1200" b="0" i="1" smtClean="0">
                                  <a:latin typeface="Cambria Math" panose="02040503050406030204" pitchFamily="18" charset="0"/>
                                </a:rPr>
                              </m:ctrlPr>
                            </m:radPr>
                            <m:deg/>
                            <m:e>
                              <m:r>
                                <a:rPr lang="en-US" altLang="zh-CN" sz="1200" b="0" i="1" smtClean="0">
                                  <a:latin typeface="Cambria Math" panose="02040503050406030204" pitchFamily="18" charset="0"/>
                                </a:rPr>
                                <m:t>2</m:t>
                              </m:r>
                              <m:r>
                                <a:rPr lang="en-US" altLang="zh-CN" sz="1200" b="0" i="1" smtClean="0">
                                  <a:latin typeface="Cambria Math" panose="02040503050406030204" pitchFamily="18" charset="0"/>
                                </a:rPr>
                                <m:t>𝜋</m:t>
                              </m:r>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𝜎</m:t>
                                  </m:r>
                                </m:e>
                                <m:sub>
                                  <m:r>
                                    <a:rPr lang="en-US" altLang="zh-CN" sz="1200" b="0" i="1" smtClean="0">
                                      <a:latin typeface="Cambria Math" panose="02040503050406030204" pitchFamily="18" charset="0"/>
                                    </a:rPr>
                                    <m:t>𝑘</m:t>
                                  </m:r>
                                </m:sub>
                                <m:sup>
                                  <m:r>
                                    <a:rPr lang="en-US" altLang="zh-CN" sz="1200" b="0" i="1" smtClean="0">
                                      <a:latin typeface="Cambria Math" panose="02040503050406030204" pitchFamily="18" charset="0"/>
                                    </a:rPr>
                                    <m:t>2</m:t>
                                  </m:r>
                                </m:sup>
                              </m:sSubSup>
                            </m:e>
                          </m:rad>
                        </m:den>
                      </m:f>
                      <m:r>
                        <m:rPr>
                          <m:sty m:val="p"/>
                        </m:rPr>
                        <a:rPr lang="en-US" altLang="zh-CN" sz="1200" b="0" i="0" smtClean="0">
                          <a:latin typeface="Cambria Math" panose="02040503050406030204" pitchFamily="18" charset="0"/>
                        </a:rPr>
                        <m:t>exp</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𝜇</m:t>
                                      </m:r>
                                    </m:e>
                                    <m:sub>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1</m:t>
                                      </m:r>
                                    </m:sup>
                                  </m:sSubSup>
                                </m:e>
                              </m:d>
                            </m:e>
                            <m:sup>
                              <m:r>
                                <a:rPr lang="en-US" altLang="zh-CN" sz="1200" b="0" i="1" smtClean="0">
                                  <a:latin typeface="Cambria Math" panose="02040503050406030204" pitchFamily="18" charset="0"/>
                                </a:rPr>
                                <m:t>2</m:t>
                              </m:r>
                            </m:sup>
                          </m:sSup>
                        </m:num>
                        <m:den>
                          <m:r>
                            <a:rPr lang="en-US" altLang="zh-CN" sz="1200" b="0" i="1" smtClean="0">
                              <a:latin typeface="Cambria Math" panose="02040503050406030204" pitchFamily="18" charset="0"/>
                            </a:rPr>
                            <m:t>2</m:t>
                          </m:r>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𝜎</m:t>
                              </m:r>
                            </m:e>
                            <m:sub>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2</m:t>
                              </m:r>
                            </m:sup>
                          </m:sSubSup>
                        </m:den>
                      </m:f>
                      <m:r>
                        <a:rPr lang="en-US" altLang="zh-CN" sz="1200" b="0" i="1" smtClean="0">
                          <a:latin typeface="Cambria Math" panose="02040503050406030204" pitchFamily="18" charset="0"/>
                        </a:rPr>
                        <m:t>)</m:t>
                      </m:r>
                    </m:oMath>
                  </m:oMathPara>
                </a14:m>
                <a:endParaRPr lang="zh-CN" altLang="en-US" sz="1200" dirty="0"/>
              </a:p>
            </p:txBody>
          </p:sp>
        </mc:Choice>
        <mc:Fallback xmlns="">
          <p:sp>
            <p:nvSpPr>
              <p:cNvPr id="9" name="文本框 8">
                <a:extLst>
                  <a:ext uri="{FF2B5EF4-FFF2-40B4-BE49-F238E27FC236}">
                    <a16:creationId xmlns:a16="http://schemas.microsoft.com/office/drawing/2014/main" id="{D7637093-93A2-4D58-817E-11ACC0289666}"/>
                  </a:ext>
                </a:extLst>
              </p:cNvPr>
              <p:cNvSpPr txBox="1">
                <a:spLocks noRot="1" noChangeAspect="1" noMove="1" noResize="1" noEditPoints="1" noAdjustHandles="1" noChangeArrowheads="1" noChangeShapeType="1" noTextEdit="1"/>
              </p:cNvSpPr>
              <p:nvPr/>
            </p:nvSpPr>
            <p:spPr>
              <a:xfrm>
                <a:off x="5145764" y="4397832"/>
                <a:ext cx="3390479" cy="69487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209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结果推断</a:t>
              </a: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D92BFA-FB67-433E-9EA7-00FE5DF24232}"/>
                  </a:ext>
                </a:extLst>
              </p:cNvPr>
              <p:cNvSpPr txBox="1"/>
              <p:nvPr/>
            </p:nvSpPr>
            <p:spPr>
              <a:xfrm>
                <a:off x="480060" y="1171740"/>
                <a:ext cx="5886420" cy="372538"/>
              </a:xfrm>
              <a:prstGeom prst="rect">
                <a:avLst/>
              </a:prstGeom>
              <a:noFill/>
            </p:spPr>
            <p:txBody>
              <a:bodyPr wrap="none" rtlCol="0">
                <a:spAutoFit/>
              </a:bodyPr>
              <a:lstStyle/>
              <a:p>
                <a:r>
                  <a:rPr lang="zh-CN" altLang="en-US" dirty="0"/>
                  <a:t>给定一个新的样本如何做标签的预测？</a:t>
                </a:r>
                <a14:m>
                  <m:oMath xmlns:m="http://schemas.openxmlformats.org/officeDocument/2006/math">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𝑡𝑒𝑠𝑡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𝑡𝑒𝑠𝑡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𝑡𝑒𝑠𝑡</m:t>
                        </m:r>
                      </m:sup>
                    </m:sSubSup>
                    <m:r>
                      <a:rPr lang="en-US" altLang="zh-CN" b="0" i="1" smtClean="0">
                        <a:latin typeface="Cambria Math" panose="02040503050406030204" pitchFamily="18" charset="0"/>
                      </a:rPr>
                      <m:t>)</m:t>
                    </m:r>
                  </m:oMath>
                </a14:m>
                <a:endParaRPr lang="zh-CN" altLang="en-US" dirty="0"/>
              </a:p>
            </p:txBody>
          </p:sp>
        </mc:Choice>
        <mc:Fallback xmlns="">
          <p:sp>
            <p:nvSpPr>
              <p:cNvPr id="14" name="文本框 13">
                <a:extLst>
                  <a:ext uri="{FF2B5EF4-FFF2-40B4-BE49-F238E27FC236}">
                    <a16:creationId xmlns:a16="http://schemas.microsoft.com/office/drawing/2014/main" id="{9DD92BFA-FB67-433E-9EA7-00FE5DF24232}"/>
                  </a:ext>
                </a:extLst>
              </p:cNvPr>
              <p:cNvSpPr txBox="1">
                <a:spLocks noRot="1" noChangeAspect="1" noMove="1" noResize="1" noEditPoints="1" noAdjustHandles="1" noChangeArrowheads="1" noChangeShapeType="1" noTextEdit="1"/>
              </p:cNvSpPr>
              <p:nvPr/>
            </p:nvSpPr>
            <p:spPr>
              <a:xfrm>
                <a:off x="480060" y="1171740"/>
                <a:ext cx="5886420" cy="372538"/>
              </a:xfrm>
              <a:prstGeom prst="rect">
                <a:avLst/>
              </a:prstGeom>
              <a:blipFill>
                <a:blip r:embed="rId3"/>
                <a:stretch>
                  <a:fillRect l="-933" t="-13115" b="-19672"/>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8B73A354-BF46-498A-9C65-C907E495356E}"/>
              </a:ext>
            </a:extLst>
          </p:cNvPr>
          <p:cNvCxnSpPr/>
          <p:nvPr/>
        </p:nvCxnSpPr>
        <p:spPr>
          <a:xfrm>
            <a:off x="3562545" y="1544278"/>
            <a:ext cx="0" cy="439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3BF4957-6471-465D-8343-856740FE0972}"/>
                  </a:ext>
                </a:extLst>
              </p:cNvPr>
              <p:cNvSpPr txBox="1"/>
              <p:nvPr/>
            </p:nvSpPr>
            <p:spPr>
              <a:xfrm>
                <a:off x="1300457" y="1983126"/>
                <a:ext cx="5264070" cy="5486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d>
                        <m:dPr>
                          <m:sep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𝑦</m:t>
                          </m:r>
                        </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𝑝</m:t>
                          </m:r>
                          <m:d>
                            <m:dPr>
                              <m:sep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e>
                            <m:e>
                              <m:r>
                                <a:rPr lang="en-US" altLang="zh-CN" sz="1400" b="0" i="1" smtClean="0">
                                  <a:latin typeface="Cambria Math" panose="02040503050406030204" pitchFamily="18" charset="0"/>
                                </a:rPr>
                                <m:t>𝑦</m:t>
                              </m:r>
                            </m:e>
                          </m:d>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r>
                            <a:rPr lang="en-US" altLang="zh-CN" sz="1400" b="0" i="1" smtClean="0">
                              <a:latin typeface="Cambria Math" panose="02040503050406030204" pitchFamily="18" charset="0"/>
                            </a:rPr>
                            <m:t>)</m:t>
                          </m:r>
                        </m:num>
                        <m:den>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𝑝</m:t>
                      </m:r>
                      <m:r>
                        <a:rPr lang="en-US" altLang="zh-CN" sz="1400" b="0" i="1" smtClean="0">
                          <a:latin typeface="Cambria Math" panose="02040503050406030204" pitchFamily="18" charset="0"/>
                          <a:ea typeface="Cambria Math" panose="02040503050406030204" pitchFamily="18" charset="0"/>
                        </a:rPr>
                        <m:t>(</m:t>
                      </m:r>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1</m:t>
                          </m:r>
                        </m:sub>
                        <m:sup>
                          <m:r>
                            <a:rPr lang="en-US" altLang="zh-CN" sz="1400" b="0" i="1" smtClean="0">
                              <a:latin typeface="Cambria Math" panose="02040503050406030204" pitchFamily="18" charset="0"/>
                              <a:ea typeface="Cambria Math" panose="02040503050406030204" pitchFamily="18" charset="0"/>
                            </a:rPr>
                            <m:t>𝑡𝑒𝑠𝑡</m:t>
                          </m:r>
                        </m:sup>
                      </m:sSubSup>
                      <m:r>
                        <a:rPr lang="en-US" altLang="zh-CN" sz="1400" b="0" i="1" smtClean="0">
                          <a:latin typeface="Cambria Math" panose="02040503050406030204" pitchFamily="18" charset="0"/>
                          <a:ea typeface="Cambria Math" panose="02040503050406030204" pitchFamily="18" charset="0"/>
                        </a:rPr>
                        <m:t>,</m:t>
                      </m:r>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2</m:t>
                          </m:r>
                        </m:sub>
                        <m:sup>
                          <m:r>
                            <a:rPr lang="en-US" altLang="zh-CN" sz="1400" b="0" i="1" smtClean="0">
                              <a:latin typeface="Cambria Math" panose="02040503050406030204" pitchFamily="18" charset="0"/>
                              <a:ea typeface="Cambria Math" panose="02040503050406030204" pitchFamily="18" charset="0"/>
                            </a:rPr>
                            <m:t>𝑡𝑒𝑠𝑡</m:t>
                          </m:r>
                          <m:r>
                            <a:rPr lang="en-US" altLang="zh-CN" sz="1400" b="0" i="1" smtClean="0">
                              <a:latin typeface="Cambria Math" panose="02040503050406030204" pitchFamily="18" charset="0"/>
                              <a:ea typeface="Cambria Math" panose="02040503050406030204" pitchFamily="18" charset="0"/>
                            </a:rPr>
                            <m:t> </m:t>
                          </m:r>
                        </m:sup>
                      </m:sSubSup>
                      <m:r>
                        <a:rPr lang="en-US" altLang="zh-CN" sz="1400" b="0" i="1" smtClean="0">
                          <a:latin typeface="Cambria Math" panose="02040503050406030204" pitchFamily="18" charset="0"/>
                          <a:ea typeface="Cambria Math" panose="02040503050406030204" pitchFamily="18" charset="0"/>
                        </a:rPr>
                        <m:t>,</m:t>
                      </m:r>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3</m:t>
                          </m:r>
                        </m:sub>
                        <m:sup>
                          <m:r>
                            <a:rPr lang="en-US" altLang="zh-CN" sz="1400" b="0" i="1" smtClean="0">
                              <a:latin typeface="Cambria Math" panose="02040503050406030204" pitchFamily="18" charset="0"/>
                              <a:ea typeface="Cambria Math" panose="02040503050406030204" pitchFamily="18" charset="0"/>
                            </a:rPr>
                            <m:t>𝑡𝑒𝑠𝑡</m:t>
                          </m:r>
                        </m:sup>
                      </m:sSubSup>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𝑦</m:t>
                      </m:r>
                      <m:r>
                        <a:rPr lang="en-US" altLang="zh-CN" sz="1400" b="0" i="1" smtClean="0">
                          <a:latin typeface="Cambria Math" panose="02040503050406030204" pitchFamily="18" charset="0"/>
                          <a:ea typeface="Cambria Math" panose="02040503050406030204" pitchFamily="18" charset="0"/>
                        </a:rPr>
                        <m:t>)</m:t>
                      </m:r>
                    </m:oMath>
                  </m:oMathPara>
                </a14:m>
                <a:endParaRPr lang="zh-CN" altLang="en-US" sz="1400" dirty="0"/>
              </a:p>
            </p:txBody>
          </p:sp>
        </mc:Choice>
        <mc:Fallback xmlns="">
          <p:sp>
            <p:nvSpPr>
              <p:cNvPr id="16" name="文本框 15">
                <a:extLst>
                  <a:ext uri="{FF2B5EF4-FFF2-40B4-BE49-F238E27FC236}">
                    <a16:creationId xmlns:a16="http://schemas.microsoft.com/office/drawing/2014/main" id="{33BF4957-6471-465D-8343-856740FE0972}"/>
                  </a:ext>
                </a:extLst>
              </p:cNvPr>
              <p:cNvSpPr txBox="1">
                <a:spLocks noRot="1" noChangeAspect="1" noMove="1" noResize="1" noEditPoints="1" noAdjustHandles="1" noChangeArrowheads="1" noChangeShapeType="1" noTextEdit="1"/>
              </p:cNvSpPr>
              <p:nvPr/>
            </p:nvSpPr>
            <p:spPr>
              <a:xfrm>
                <a:off x="1300457" y="1983126"/>
                <a:ext cx="5264070" cy="548676"/>
              </a:xfrm>
              <a:prstGeom prst="rect">
                <a:avLst/>
              </a:prstGeom>
              <a:blipFill>
                <a:blip r:embed="rId4"/>
                <a:stretch>
                  <a:fillRect b="-4444"/>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0EDD7650-FFFD-4096-BC5C-4E4BF88EB97E}"/>
              </a:ext>
            </a:extLst>
          </p:cNvPr>
          <p:cNvPicPr>
            <a:picLocks noChangeAspect="1"/>
          </p:cNvPicPr>
          <p:nvPr/>
        </p:nvPicPr>
        <p:blipFill>
          <a:blip r:embed="rId5"/>
          <a:stretch>
            <a:fillRect/>
          </a:stretch>
        </p:blipFill>
        <p:spPr>
          <a:xfrm>
            <a:off x="399742" y="3131700"/>
            <a:ext cx="3237255" cy="1916034"/>
          </a:xfrm>
          <a:prstGeom prst="rect">
            <a:avLst/>
          </a:prstGeom>
        </p:spPr>
      </p:pic>
      <p:cxnSp>
        <p:nvCxnSpPr>
          <p:cNvPr id="18" name="直接箭头连接符 17">
            <a:extLst>
              <a:ext uri="{FF2B5EF4-FFF2-40B4-BE49-F238E27FC236}">
                <a16:creationId xmlns:a16="http://schemas.microsoft.com/office/drawing/2014/main" id="{B8C9C8E0-0107-48E2-B0EC-3986EDA98CC3}"/>
              </a:ext>
            </a:extLst>
          </p:cNvPr>
          <p:cNvCxnSpPr>
            <a:cxnSpLocks/>
            <a:stCxn id="16" idx="2"/>
          </p:cNvCxnSpPr>
          <p:nvPr/>
        </p:nvCxnSpPr>
        <p:spPr>
          <a:xfrm flipH="1">
            <a:off x="2298357" y="2531802"/>
            <a:ext cx="1634135" cy="578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文本框 3">
            <a:extLst>
              <a:ext uri="{FF2B5EF4-FFF2-40B4-BE49-F238E27FC236}">
                <a16:creationId xmlns:a16="http://schemas.microsoft.com/office/drawing/2014/main" id="{632D189C-C47B-4A32-A59E-FB1C98822895}"/>
              </a:ext>
            </a:extLst>
          </p:cNvPr>
          <p:cNvSpPr txBox="1"/>
          <p:nvPr/>
        </p:nvSpPr>
        <p:spPr>
          <a:xfrm>
            <a:off x="2063578" y="2553447"/>
            <a:ext cx="1107996" cy="369332"/>
          </a:xfrm>
          <a:prstGeom prst="rect">
            <a:avLst/>
          </a:prstGeom>
          <a:noFill/>
        </p:spPr>
        <p:txBody>
          <a:bodyPr wrap="none" rtlCol="0">
            <a:spAutoFit/>
          </a:bodyPr>
          <a:lstStyle/>
          <a:p>
            <a:r>
              <a:rPr lang="zh-CN" altLang="en-US" dirty="0"/>
              <a:t>简单查表</a:t>
            </a:r>
          </a:p>
        </p:txBody>
      </p:sp>
      <p:cxnSp>
        <p:nvCxnSpPr>
          <p:cNvPr id="23" name="直接箭头连接符 22">
            <a:extLst>
              <a:ext uri="{FF2B5EF4-FFF2-40B4-BE49-F238E27FC236}">
                <a16:creationId xmlns:a16="http://schemas.microsoft.com/office/drawing/2014/main" id="{154D7215-464B-441A-86D0-6CFD2B18A598}"/>
              </a:ext>
            </a:extLst>
          </p:cNvPr>
          <p:cNvCxnSpPr>
            <a:cxnSpLocks/>
            <a:stCxn id="16" idx="2"/>
          </p:cNvCxnSpPr>
          <p:nvPr/>
        </p:nvCxnSpPr>
        <p:spPr>
          <a:xfrm>
            <a:off x="3932492" y="2531802"/>
            <a:ext cx="1411724" cy="588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8340CA4C-CCEC-45BC-9B04-59E4EA7E680F}"/>
              </a:ext>
            </a:extLst>
          </p:cNvPr>
          <p:cNvSpPr txBox="1"/>
          <p:nvPr/>
        </p:nvSpPr>
        <p:spPr>
          <a:xfrm>
            <a:off x="4862882" y="2569505"/>
            <a:ext cx="3877985" cy="369332"/>
          </a:xfrm>
          <a:prstGeom prst="rect">
            <a:avLst/>
          </a:prstGeom>
          <a:noFill/>
        </p:spPr>
        <p:txBody>
          <a:bodyPr wrap="none" rtlCol="0">
            <a:spAutoFit/>
          </a:bodyPr>
          <a:lstStyle/>
          <a:p>
            <a:r>
              <a:rPr lang="zh-CN" altLang="en-US" dirty="0"/>
              <a:t>基于学习的参数进行目标变量的推断</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64E5512-1ECE-413F-84BC-11974C556601}"/>
                  </a:ext>
                </a:extLst>
              </p:cNvPr>
              <p:cNvSpPr txBox="1"/>
              <p:nvPr/>
            </p:nvSpPr>
            <p:spPr>
              <a:xfrm>
                <a:off x="4400669" y="3120456"/>
                <a:ext cx="3464282" cy="692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𝑝</m:t>
                      </m:r>
                      <m:d>
                        <m:dPr>
                          <m:sepChr m:val="∣"/>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e>
                        <m:e>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=1</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ad>
                            <m:radPr>
                              <m:degHide m:val="on"/>
                              <m:ctrlPr>
                                <a:rPr lang="en-US" altLang="zh-CN" sz="1200" b="0" i="1" smtClean="0">
                                  <a:latin typeface="Cambria Math" panose="02040503050406030204" pitchFamily="18" charset="0"/>
                                </a:rPr>
                              </m:ctrlPr>
                            </m:radPr>
                            <m:deg/>
                            <m:e>
                              <m:r>
                                <a:rPr lang="en-US" altLang="zh-CN" sz="1200" b="0" i="1" smtClean="0">
                                  <a:latin typeface="Cambria Math" panose="02040503050406030204" pitchFamily="18" charset="0"/>
                                </a:rPr>
                                <m:t>2</m:t>
                              </m:r>
                              <m:r>
                                <a:rPr lang="en-US" altLang="zh-CN" sz="1200" b="0" i="1" smtClean="0">
                                  <a:latin typeface="Cambria Math" panose="02040503050406030204" pitchFamily="18" charset="0"/>
                                </a:rPr>
                                <m:t>𝜋</m:t>
                              </m:r>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𝜎</m:t>
                                  </m:r>
                                </m:e>
                                <m:sub>
                                  <m:r>
                                    <a:rPr lang="en-US" altLang="zh-CN" sz="1200" b="0" i="1" smtClean="0">
                                      <a:latin typeface="Cambria Math" panose="02040503050406030204" pitchFamily="18" charset="0"/>
                                    </a:rPr>
                                    <m:t>𝑘</m:t>
                                  </m:r>
                                </m:sub>
                                <m:sup>
                                  <m:r>
                                    <a:rPr lang="en-US" altLang="zh-CN" sz="1200" b="0" i="1" smtClean="0">
                                      <a:latin typeface="Cambria Math" panose="02040503050406030204" pitchFamily="18" charset="0"/>
                                    </a:rPr>
                                    <m:t>2</m:t>
                                  </m:r>
                                </m:sup>
                              </m:sSubSup>
                            </m:e>
                          </m:rad>
                        </m:den>
                      </m:f>
                      <m:r>
                        <m:rPr>
                          <m:sty m:val="p"/>
                        </m:rPr>
                        <a:rPr lang="en-US" altLang="zh-CN" sz="1200" b="0" i="0" smtClean="0">
                          <a:latin typeface="Cambria Math" panose="02040503050406030204" pitchFamily="18" charset="0"/>
                        </a:rPr>
                        <m:t>exp</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𝜇</m:t>
                                      </m:r>
                                    </m:e>
                                    <m:sub>
                                      <m:r>
                                        <a:rPr lang="en-US" altLang="zh-CN" sz="1200" b="0" i="1" smtClean="0">
                                          <a:latin typeface="Cambria Math" panose="02040503050406030204" pitchFamily="18" charset="0"/>
                                        </a:rPr>
                                        <m:t>1</m:t>
                                      </m:r>
                                    </m:sub>
                                  </m:sSub>
                                </m:e>
                              </m:d>
                            </m:e>
                            <m:sup>
                              <m:r>
                                <a:rPr lang="en-US" altLang="zh-CN" sz="1200" b="0" i="1" smtClean="0">
                                  <a:latin typeface="Cambria Math" panose="02040503050406030204" pitchFamily="18" charset="0"/>
                                </a:rPr>
                                <m:t>2</m:t>
                              </m:r>
                            </m:sup>
                          </m:sSup>
                        </m:num>
                        <m:den>
                          <m:r>
                            <a:rPr lang="en-US" altLang="zh-CN" sz="1200" b="0" i="1" smtClean="0">
                              <a:latin typeface="Cambria Math" panose="02040503050406030204" pitchFamily="18" charset="0"/>
                            </a:rPr>
                            <m:t>2</m:t>
                          </m:r>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𝜎</m:t>
                              </m:r>
                            </m:e>
                            <m:sub>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2</m:t>
                              </m:r>
                            </m:sup>
                          </m:sSubSup>
                        </m:den>
                      </m:f>
                      <m:r>
                        <a:rPr lang="en-US" altLang="zh-CN" sz="1200" b="0" i="1" smtClean="0">
                          <a:latin typeface="Cambria Math" panose="02040503050406030204" pitchFamily="18" charset="0"/>
                        </a:rPr>
                        <m:t>)</m:t>
                      </m:r>
                    </m:oMath>
                  </m:oMathPara>
                </a14:m>
                <a:endParaRPr lang="zh-CN" altLang="en-US" sz="1200" dirty="0"/>
              </a:p>
            </p:txBody>
          </p:sp>
        </mc:Choice>
        <mc:Fallback xmlns="">
          <p:sp>
            <p:nvSpPr>
              <p:cNvPr id="20" name="文本框 19">
                <a:extLst>
                  <a:ext uri="{FF2B5EF4-FFF2-40B4-BE49-F238E27FC236}">
                    <a16:creationId xmlns:a16="http://schemas.microsoft.com/office/drawing/2014/main" id="{964E5512-1ECE-413F-84BC-11974C556601}"/>
                  </a:ext>
                </a:extLst>
              </p:cNvPr>
              <p:cNvSpPr txBox="1">
                <a:spLocks noRot="1" noChangeAspect="1" noMove="1" noResize="1" noEditPoints="1" noAdjustHandles="1" noChangeArrowheads="1" noChangeShapeType="1" noTextEdit="1"/>
              </p:cNvSpPr>
              <p:nvPr/>
            </p:nvSpPr>
            <p:spPr>
              <a:xfrm>
                <a:off x="4400669" y="3120456"/>
                <a:ext cx="3464282" cy="69256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56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学习</a:t>
              </a:r>
              <a:r>
                <a:rPr lang="en-US" altLang="zh-CN" sz="4000" b="1" dirty="0">
                  <a:solidFill>
                    <a:srgbClr val="18478F"/>
                  </a:solidFill>
                  <a:latin typeface="+mn-ea"/>
                  <a:cs typeface="+mn-ea"/>
                  <a:sym typeface="+mn-ea"/>
                </a:rPr>
                <a:t>&amp;</a:t>
              </a:r>
              <a:r>
                <a:rPr lang="zh-CN" altLang="en-US" sz="4000" b="1" dirty="0">
                  <a:solidFill>
                    <a:srgbClr val="18478F"/>
                  </a:solidFill>
                  <a:latin typeface="+mn-ea"/>
                  <a:cs typeface="+mn-ea"/>
                  <a:sym typeface="+mn-ea"/>
                </a:rPr>
                <a:t>推断</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9192DA4-725B-4DC3-8639-18C9B2689B5A}"/>
                  </a:ext>
                </a:extLst>
              </p:cNvPr>
              <p:cNvSpPr txBox="1"/>
              <p:nvPr/>
            </p:nvSpPr>
            <p:spPr>
              <a:xfrm>
                <a:off x="436812" y="1241854"/>
                <a:ext cx="8484304" cy="875881"/>
              </a:xfrm>
              <a:prstGeom prst="rect">
                <a:avLst/>
              </a:prstGeom>
              <a:noFill/>
            </p:spPr>
            <p:txBody>
              <a:bodyPr wrap="square" rtlCol="0">
                <a:spAutoFit/>
              </a:bodyPr>
              <a:lstStyle/>
              <a:p>
                <a:pPr>
                  <a:lnSpc>
                    <a:spcPct val="150000"/>
                  </a:lnSpc>
                </a:pPr>
                <a:r>
                  <a:rPr lang="zh-CN" altLang="en-US" dirty="0"/>
                  <a:t>在以上例子中，</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都是可以直接观测到值的变量，当</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等变量无法直接观测时应该怎么办呢？</a:t>
                </a:r>
              </a:p>
            </p:txBody>
          </p:sp>
        </mc:Choice>
        <mc:Fallback xmlns="">
          <p:sp>
            <p:nvSpPr>
              <p:cNvPr id="2" name="文本框 1">
                <a:extLst>
                  <a:ext uri="{FF2B5EF4-FFF2-40B4-BE49-F238E27FC236}">
                    <a16:creationId xmlns:a16="http://schemas.microsoft.com/office/drawing/2014/main" id="{19192DA4-725B-4DC3-8639-18C9B2689B5A}"/>
                  </a:ext>
                </a:extLst>
              </p:cNvPr>
              <p:cNvSpPr txBox="1">
                <a:spLocks noRot="1" noChangeAspect="1" noMove="1" noResize="1" noEditPoints="1" noAdjustHandles="1" noChangeArrowheads="1" noChangeShapeType="1" noTextEdit="1"/>
              </p:cNvSpPr>
              <p:nvPr/>
            </p:nvSpPr>
            <p:spPr>
              <a:xfrm>
                <a:off x="436812" y="1241854"/>
                <a:ext cx="8484304" cy="875881"/>
              </a:xfrm>
              <a:prstGeom prst="rect">
                <a:avLst/>
              </a:prstGeom>
              <a:blipFill>
                <a:blip r:embed="rId3"/>
                <a:stretch>
                  <a:fillRect l="-647" r="-144" b="-8392"/>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94C556C4-CA68-4F4F-A10C-B12467FDCCB4}"/>
              </a:ext>
            </a:extLst>
          </p:cNvPr>
          <p:cNvGrpSpPr/>
          <p:nvPr/>
        </p:nvGrpSpPr>
        <p:grpSpPr>
          <a:xfrm>
            <a:off x="1233487" y="2821481"/>
            <a:ext cx="5275435" cy="1973157"/>
            <a:chOff x="868963" y="2673790"/>
            <a:chExt cx="5275435" cy="1973157"/>
          </a:xfrm>
        </p:grpSpPr>
        <p:pic>
          <p:nvPicPr>
            <p:cNvPr id="3" name="图片 2">
              <a:extLst>
                <a:ext uri="{FF2B5EF4-FFF2-40B4-BE49-F238E27FC236}">
                  <a16:creationId xmlns:a16="http://schemas.microsoft.com/office/drawing/2014/main" id="{6A5B1895-A330-40FD-B3E8-BB013A0CC63B}"/>
                </a:ext>
              </a:extLst>
            </p:cNvPr>
            <p:cNvPicPr>
              <a:picLocks noChangeAspect="1"/>
            </p:cNvPicPr>
            <p:nvPr/>
          </p:nvPicPr>
          <p:blipFill rotWithShape="1">
            <a:blip r:embed="rId4"/>
            <a:srcRect r="27082"/>
            <a:stretch/>
          </p:blipFill>
          <p:spPr>
            <a:xfrm>
              <a:off x="868963" y="2673790"/>
              <a:ext cx="5173492" cy="1973157"/>
            </a:xfrm>
            <a:prstGeom prst="rect">
              <a:avLst/>
            </a:prstGeom>
          </p:spPr>
        </p:pic>
        <p:sp>
          <p:nvSpPr>
            <p:cNvPr id="5" name="矩形 4">
              <a:extLst>
                <a:ext uri="{FF2B5EF4-FFF2-40B4-BE49-F238E27FC236}">
                  <a16:creationId xmlns:a16="http://schemas.microsoft.com/office/drawing/2014/main" id="{DD91C0F5-273E-4EBD-A8CB-585FDD4BB2A6}"/>
                </a:ext>
              </a:extLst>
            </p:cNvPr>
            <p:cNvSpPr/>
            <p:nvPr/>
          </p:nvSpPr>
          <p:spPr>
            <a:xfrm>
              <a:off x="5118787" y="3231292"/>
              <a:ext cx="1025611" cy="611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0477BB82-F211-443F-B4EC-D3E715DEE313}"/>
              </a:ext>
            </a:extLst>
          </p:cNvPr>
          <p:cNvSpPr/>
          <p:nvPr/>
        </p:nvSpPr>
        <p:spPr>
          <a:xfrm>
            <a:off x="2409568" y="2821481"/>
            <a:ext cx="1526059" cy="7579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2BAD430-46E5-4E95-B90C-29F09A4B77F9}"/>
              </a:ext>
            </a:extLst>
          </p:cNvPr>
          <p:cNvSpPr txBox="1"/>
          <p:nvPr/>
        </p:nvSpPr>
        <p:spPr>
          <a:xfrm>
            <a:off x="2409568" y="2502974"/>
            <a:ext cx="877163" cy="369332"/>
          </a:xfrm>
          <a:prstGeom prst="rect">
            <a:avLst/>
          </a:prstGeom>
          <a:noFill/>
        </p:spPr>
        <p:txBody>
          <a:bodyPr wrap="none" rtlCol="0">
            <a:spAutoFit/>
          </a:bodyPr>
          <a:lstStyle/>
          <a:p>
            <a:r>
              <a:rPr lang="zh-CN" altLang="en-US" dirty="0"/>
              <a:t>可观测</a:t>
            </a:r>
          </a:p>
        </p:txBody>
      </p:sp>
      <p:sp>
        <p:nvSpPr>
          <p:cNvPr id="25" name="矩形 24">
            <a:extLst>
              <a:ext uri="{FF2B5EF4-FFF2-40B4-BE49-F238E27FC236}">
                <a16:creationId xmlns:a16="http://schemas.microsoft.com/office/drawing/2014/main" id="{BDB76F31-5B37-4527-A55C-E3CF11BB7173}"/>
              </a:ext>
            </a:extLst>
          </p:cNvPr>
          <p:cNvSpPr/>
          <p:nvPr/>
        </p:nvSpPr>
        <p:spPr>
          <a:xfrm>
            <a:off x="4168862" y="2870604"/>
            <a:ext cx="1526059" cy="7579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C410005-5713-4EAC-8443-C3F5A991911B}"/>
              </a:ext>
            </a:extLst>
          </p:cNvPr>
          <p:cNvSpPr txBox="1"/>
          <p:nvPr/>
        </p:nvSpPr>
        <p:spPr>
          <a:xfrm>
            <a:off x="4180006" y="2512702"/>
            <a:ext cx="1569660" cy="369332"/>
          </a:xfrm>
          <a:prstGeom prst="rect">
            <a:avLst/>
          </a:prstGeom>
          <a:noFill/>
        </p:spPr>
        <p:txBody>
          <a:bodyPr wrap="none" rtlCol="0">
            <a:spAutoFit/>
          </a:bodyPr>
          <a:lstStyle/>
          <a:p>
            <a:r>
              <a:rPr lang="zh-CN" altLang="en-US" dirty="0"/>
              <a:t>不可直接观测</a:t>
            </a:r>
          </a:p>
        </p:txBody>
      </p:sp>
      <p:sp>
        <p:nvSpPr>
          <p:cNvPr id="9" name="左大括号 8">
            <a:extLst>
              <a:ext uri="{FF2B5EF4-FFF2-40B4-BE49-F238E27FC236}">
                <a16:creationId xmlns:a16="http://schemas.microsoft.com/office/drawing/2014/main" id="{8970F02E-F079-49A2-AAFB-92D90275B656}"/>
              </a:ext>
            </a:extLst>
          </p:cNvPr>
          <p:cNvSpPr/>
          <p:nvPr/>
        </p:nvSpPr>
        <p:spPr>
          <a:xfrm rot="10800000">
            <a:off x="6073346" y="2851560"/>
            <a:ext cx="435576" cy="1666505"/>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43B89520-C1D0-4BFC-BC05-1600056368E4}"/>
              </a:ext>
            </a:extLst>
          </p:cNvPr>
          <p:cNvSpPr txBox="1"/>
          <p:nvPr/>
        </p:nvSpPr>
        <p:spPr>
          <a:xfrm>
            <a:off x="6557885" y="3397518"/>
            <a:ext cx="1686698" cy="646331"/>
          </a:xfrm>
          <a:prstGeom prst="rect">
            <a:avLst/>
          </a:prstGeom>
          <a:noFill/>
        </p:spPr>
        <p:txBody>
          <a:bodyPr wrap="square" rtlCol="0">
            <a:spAutoFit/>
          </a:bodyPr>
          <a:lstStyle/>
          <a:p>
            <a:r>
              <a:rPr lang="zh-CN" altLang="en-US" dirty="0"/>
              <a:t>在这种情况下要如何建模呢？</a:t>
            </a:r>
          </a:p>
        </p:txBody>
      </p:sp>
    </p:spTree>
    <p:extLst>
      <p:ext uri="{BB962C8B-B14F-4D97-AF65-F5344CB8AC3E}">
        <p14:creationId xmlns:p14="http://schemas.microsoft.com/office/powerpoint/2010/main" val="26313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496" y="1883306"/>
            <a:ext cx="9073008" cy="1015663"/>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基于隐变量的学习和推断</a:t>
            </a:r>
            <a:endParaRPr lang="zh-CN" altLang="en-US" sz="6000" b="1" dirty="0">
              <a:solidFill>
                <a:srgbClr val="18478F"/>
              </a:solidFill>
              <a:latin typeface="+mn-ea"/>
              <a:cs typeface="+mn-ea"/>
            </a:endParaRPr>
          </a:p>
        </p:txBody>
      </p:sp>
      <p:pic>
        <p:nvPicPr>
          <p:cNvPr id="6" name="Picture 7" descr="校园-大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4"/>
          <a:stretch>
            <a:fillRect/>
          </a:stretch>
        </p:blipFill>
        <p:spPr>
          <a:xfrm>
            <a:off x="63500" y="63500"/>
            <a:ext cx="1228090" cy="1256030"/>
          </a:xfrm>
          <a:prstGeom prst="rect">
            <a:avLst/>
          </a:prstGeom>
        </p:spPr>
      </p:pic>
    </p:spTree>
    <p:extLst>
      <p:ext uri="{BB962C8B-B14F-4D97-AF65-F5344CB8AC3E}">
        <p14:creationId xmlns:p14="http://schemas.microsoft.com/office/powerpoint/2010/main" val="366288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970" y="429"/>
              <a:ext cx="9077"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隐变量定义</a:t>
              </a:r>
            </a:p>
          </p:txBody>
        </p:sp>
      </p:grpSp>
      <p:pic>
        <p:nvPicPr>
          <p:cNvPr id="18" name="图片 17">
            <a:extLst>
              <a:ext uri="{FF2B5EF4-FFF2-40B4-BE49-F238E27FC236}">
                <a16:creationId xmlns:a16="http://schemas.microsoft.com/office/drawing/2014/main" id="{932BA91D-EF71-48E9-ADAF-04A942950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96" y="1365163"/>
            <a:ext cx="4425701" cy="2063837"/>
          </a:xfrm>
          <a:prstGeom prst="rect">
            <a:avLst/>
          </a:prstGeom>
        </p:spPr>
      </p:pic>
      <p:grpSp>
        <p:nvGrpSpPr>
          <p:cNvPr id="22" name="组合 21">
            <a:extLst>
              <a:ext uri="{FF2B5EF4-FFF2-40B4-BE49-F238E27FC236}">
                <a16:creationId xmlns:a16="http://schemas.microsoft.com/office/drawing/2014/main" id="{EE0ED7D5-FD7D-4183-929D-FE9B270463D3}"/>
              </a:ext>
            </a:extLst>
          </p:cNvPr>
          <p:cNvGrpSpPr/>
          <p:nvPr/>
        </p:nvGrpSpPr>
        <p:grpSpPr>
          <a:xfrm>
            <a:off x="5216123" y="1630531"/>
            <a:ext cx="3704992" cy="815316"/>
            <a:chOff x="1707267" y="4269490"/>
            <a:chExt cx="5929637" cy="1217141"/>
          </a:xfrm>
        </p:grpSpPr>
        <p:sp>
          <p:nvSpPr>
            <p:cNvPr id="23" name="矩形 22">
              <a:extLst>
                <a:ext uri="{FF2B5EF4-FFF2-40B4-BE49-F238E27FC236}">
                  <a16:creationId xmlns:a16="http://schemas.microsoft.com/office/drawing/2014/main" id="{9FD24994-C730-4EC6-A6A0-31165C3DE54E}"/>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544203-1ACC-4526-8D18-079E7CA1F46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5" name="椭圆 24">
              <a:extLst>
                <a:ext uri="{FF2B5EF4-FFF2-40B4-BE49-F238E27FC236}">
                  <a16:creationId xmlns:a16="http://schemas.microsoft.com/office/drawing/2014/main" id="{9440851B-C576-4D41-9DBD-5C9E3737AE1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6" name="直接箭头连接符 25">
              <a:extLst>
                <a:ext uri="{FF2B5EF4-FFF2-40B4-BE49-F238E27FC236}">
                  <a16:creationId xmlns:a16="http://schemas.microsoft.com/office/drawing/2014/main" id="{C516BB17-BE9E-4FF7-935C-948C069BA9F0}"/>
                </a:ext>
              </a:extLst>
            </p:cNvPr>
            <p:cNvCxnSpPr>
              <a:cxnSpLocks/>
              <a:stCxn id="24" idx="6"/>
              <a:endCxn id="2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椭圆 26">
              <a:extLst>
                <a:ext uri="{FF2B5EF4-FFF2-40B4-BE49-F238E27FC236}">
                  <a16:creationId xmlns:a16="http://schemas.microsoft.com/office/drawing/2014/main" id="{B13E8350-B9DF-442D-BE40-1FCB49912C05}"/>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52D061E0-62D8-4728-843E-7976A2CD8FC3}"/>
                </a:ext>
              </a:extLst>
            </p:cNvPr>
            <p:cNvCxnSpPr>
              <a:cxnSpLocks/>
              <a:stCxn id="27" idx="6"/>
              <a:endCxn id="25"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7D0D9E6-4BFB-4313-81F4-C4727CD0B4D3}"/>
              </a:ext>
            </a:extLst>
          </p:cNvPr>
          <p:cNvSpPr txBox="1"/>
          <p:nvPr/>
        </p:nvSpPr>
        <p:spPr>
          <a:xfrm>
            <a:off x="6590198" y="2372924"/>
            <a:ext cx="950901" cy="830997"/>
          </a:xfrm>
          <a:prstGeom prst="rect">
            <a:avLst/>
          </a:prstGeom>
          <a:noFill/>
        </p:spPr>
        <p:txBody>
          <a:bodyPr wrap="none" rtlCol="0">
            <a:spAutoFit/>
          </a:bodyPr>
          <a:lstStyle/>
          <a:p>
            <a:r>
              <a:rPr lang="en-US" altLang="zh-CN" sz="1600" dirty="0"/>
              <a:t>X:</a:t>
            </a:r>
            <a:r>
              <a:rPr lang="zh-CN" altLang="en-US" sz="1600" dirty="0"/>
              <a:t>图像</a:t>
            </a:r>
            <a:endParaRPr lang="en-US" altLang="zh-CN" sz="1600" dirty="0"/>
          </a:p>
          <a:p>
            <a:r>
              <a:rPr lang="en-US" altLang="zh-CN" sz="1600" dirty="0"/>
              <a:t>Z:</a:t>
            </a:r>
            <a:r>
              <a:rPr lang="zh-CN" altLang="en-US" sz="1600" dirty="0"/>
              <a:t>隐向量</a:t>
            </a:r>
            <a:endParaRPr lang="en-US" altLang="zh-CN" sz="1600" dirty="0"/>
          </a:p>
          <a:p>
            <a:r>
              <a:rPr lang="en-US" altLang="zh-CN" sz="1600" dirty="0"/>
              <a:t>Y:</a:t>
            </a:r>
            <a:r>
              <a:rPr lang="zh-CN" altLang="en-US" sz="1600" dirty="0"/>
              <a:t>标签</a:t>
            </a:r>
          </a:p>
        </p:txBody>
      </p:sp>
      <p:sp>
        <p:nvSpPr>
          <p:cNvPr id="3" name="箭头: 右 2">
            <a:extLst>
              <a:ext uri="{FF2B5EF4-FFF2-40B4-BE49-F238E27FC236}">
                <a16:creationId xmlns:a16="http://schemas.microsoft.com/office/drawing/2014/main" id="{DAB825D9-F2DC-4C3F-A233-7889B1083CD2}"/>
              </a:ext>
            </a:extLst>
          </p:cNvPr>
          <p:cNvSpPr/>
          <p:nvPr/>
        </p:nvSpPr>
        <p:spPr>
          <a:xfrm>
            <a:off x="5096476" y="2214553"/>
            <a:ext cx="543698"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3AD65320-A95A-4A9F-96DB-DFD99A2C5DB6}"/>
              </a:ext>
            </a:extLst>
          </p:cNvPr>
          <p:cNvGrpSpPr/>
          <p:nvPr/>
        </p:nvGrpSpPr>
        <p:grpSpPr>
          <a:xfrm>
            <a:off x="454073" y="3514352"/>
            <a:ext cx="8235854" cy="461645"/>
            <a:chOff x="652" y="2101"/>
            <a:chExt cx="12970" cy="727"/>
          </a:xfrm>
        </p:grpSpPr>
        <p:sp>
          <p:nvSpPr>
            <p:cNvPr id="42" name="椭圆 41">
              <a:extLst>
                <a:ext uri="{FF2B5EF4-FFF2-40B4-BE49-F238E27FC236}">
                  <a16:creationId xmlns:a16="http://schemas.microsoft.com/office/drawing/2014/main" id="{E50756E3-C9AF-44BE-96A3-147E4D512CF2}"/>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621C4A4-8B07-4F8F-B412-165270208860}"/>
                    </a:ext>
                  </a:extLst>
                </p:cNvPr>
                <p:cNvSpPr txBox="1"/>
                <p:nvPr/>
              </p:nvSpPr>
              <p:spPr>
                <a:xfrm>
                  <a:off x="902" y="2101"/>
                  <a:ext cx="12720" cy="727"/>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无法观测变量的分布：</a:t>
                  </a:r>
                  <a14:m>
                    <m:oMath xmlns:m="http://schemas.openxmlformats.org/officeDocument/2006/math">
                      <m:r>
                        <a:rPr lang="en-US" altLang="zh-CN" sz="2400" b="0" i="1" smtClean="0">
                          <a:latin typeface="Cambria Math" panose="02040503050406030204" pitchFamily="18" charset="0"/>
                          <a:ea typeface="宋体" panose="02010600030101010101" pitchFamily="2" charset="-122"/>
                          <a:sym typeface="+mn-ea"/>
                        </a:rPr>
                        <m:t>𝑝</m:t>
                      </m:r>
                      <m:r>
                        <a:rPr lang="en-US" altLang="zh-CN" sz="2400" b="0" i="1" smtClean="0">
                          <a:latin typeface="Cambria Math" panose="02040503050406030204" pitchFamily="18" charset="0"/>
                          <a:ea typeface="宋体" panose="02010600030101010101" pitchFamily="2" charset="-122"/>
                          <a:sym typeface="+mn-ea"/>
                        </a:rPr>
                        <m:t>(</m:t>
                      </m:r>
                      <m:r>
                        <a:rPr lang="en-US" altLang="zh-CN" sz="2400" b="0" i="1" smtClean="0">
                          <a:latin typeface="Cambria Math" panose="02040503050406030204" pitchFamily="18" charset="0"/>
                          <a:ea typeface="宋体" panose="02010600030101010101" pitchFamily="2" charset="-122"/>
                          <a:sym typeface="+mn-ea"/>
                        </a:rPr>
                        <m:t>𝑧</m:t>
                      </m:r>
                      <m:r>
                        <a:rPr lang="en-US" altLang="zh-CN" sz="2400" b="0" i="1" smtClean="0">
                          <a:latin typeface="Cambria Math" panose="02040503050406030204" pitchFamily="18" charset="0"/>
                          <a:ea typeface="宋体" panose="02010600030101010101" pitchFamily="2" charset="-122"/>
                          <a:sym typeface="+mn-ea"/>
                        </a:rPr>
                        <m:t>)</m:t>
                      </m:r>
                    </m:oMath>
                  </a14:m>
                  <a:endParaRPr lang="zh-CN" altLang="en-US" sz="2400" dirty="0">
                    <a:latin typeface="宋体" panose="02010600030101010101" pitchFamily="2" charset="-122"/>
                    <a:ea typeface="宋体" panose="02010600030101010101" pitchFamily="2" charset="-122"/>
                    <a:sym typeface="+mn-ea"/>
                  </a:endParaRPr>
                </a:p>
              </p:txBody>
            </p:sp>
          </mc:Choice>
          <mc:Fallback xmlns="">
            <p:sp>
              <p:nvSpPr>
                <p:cNvPr id="43" name="文本框 42">
                  <a:extLst>
                    <a:ext uri="{FF2B5EF4-FFF2-40B4-BE49-F238E27FC236}">
                      <a16:creationId xmlns:a16="http://schemas.microsoft.com/office/drawing/2014/main" id="{B621C4A4-8B07-4F8F-B412-165270208860}"/>
                    </a:ext>
                  </a:extLst>
                </p:cNvPr>
                <p:cNvSpPr txBox="1">
                  <a:spLocks noRot="1" noChangeAspect="1" noMove="1" noResize="1" noEditPoints="1" noAdjustHandles="1" noChangeArrowheads="1" noChangeShapeType="1" noTextEdit="1"/>
                </p:cNvSpPr>
                <p:nvPr/>
              </p:nvSpPr>
              <p:spPr>
                <a:xfrm>
                  <a:off x="902" y="2101"/>
                  <a:ext cx="12720" cy="727"/>
                </a:xfrm>
                <a:prstGeom prst="rect">
                  <a:avLst/>
                </a:prstGeom>
                <a:blipFill>
                  <a:blip r:embed="rId4"/>
                  <a:stretch>
                    <a:fillRect l="-1208" t="-14667" b="-2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54DF36A-E936-4339-8A27-01524AC110E6}"/>
                  </a:ext>
                </a:extLst>
              </p:cNvPr>
              <p:cNvSpPr txBox="1"/>
              <p:nvPr/>
            </p:nvSpPr>
            <p:spPr>
              <a:xfrm>
                <a:off x="575596" y="4104288"/>
                <a:ext cx="8463372" cy="15274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t>图像在生成过程中有一些隐性的影响变量，比如若是拍摄的照片，拍摄氛围、地点等也会影响成像效果。</a:t>
                </a:r>
                <a:endParaRPr lang="en-US" altLang="zh-CN" sz="1600" dirty="0"/>
              </a:p>
              <a:p>
                <a:pPr marL="285750" indent="-285750">
                  <a:lnSpc>
                    <a:spcPct val="150000"/>
                  </a:lnSpc>
                  <a:buFont typeface="Wingdings" panose="05000000000000000000" pitchFamily="2" charset="2"/>
                  <a:buChar char="Ø"/>
                </a:pPr>
                <a:r>
                  <a:rPr lang="zh-CN" altLang="en-US" sz="1600" dirty="0"/>
                  <a:t>文档在生成的过程中有一些隐形的影响变量，比如特定的主题对文档中用词的影响。</a:t>
                </a:r>
                <a:endParaRPr lang="en-US" altLang="zh-CN" sz="1600" dirty="0"/>
              </a:p>
              <a:p>
                <a:pPr marL="285750" indent="-285750">
                  <a:lnSpc>
                    <a:spcPct val="150000"/>
                  </a:lnSpc>
                  <a:buFont typeface="Wingdings" panose="05000000000000000000" pitchFamily="2" charset="2"/>
                  <a:buChar char="Ø"/>
                </a:pPr>
                <a:r>
                  <a:rPr lang="zh-CN" altLang="en-US" sz="1600" dirty="0"/>
                  <a:t>我们希望用</a:t>
                </a:r>
                <a:r>
                  <a:rPr lang="zh-CN" altLang="en-US" sz="1600" b="1" dirty="0">
                    <a:latin typeface="黑体" panose="02010609060101010101" pitchFamily="49" charset="-122"/>
                    <a:ea typeface="黑体" panose="02010609060101010101" pitchFamily="49" charset="-122"/>
                  </a:rPr>
                  <a:t>隐变量</a:t>
                </a:r>
                <a14:m>
                  <m:oMath xmlns:m="http://schemas.openxmlformats.org/officeDocument/2006/math">
                    <m:r>
                      <a:rPr lang="en-US" altLang="zh-CN" sz="1600" b="1" i="1" smtClean="0">
                        <a:latin typeface="Cambria Math" panose="02040503050406030204" pitchFamily="18" charset="0"/>
                      </a:rPr>
                      <m:t>𝒛</m:t>
                    </m:r>
                  </m:oMath>
                </a14:m>
                <a:r>
                  <a:rPr lang="zh-CN" altLang="en-US" sz="1600" dirty="0"/>
                  <a:t>来代替这些无法观测的情况。</a:t>
                </a:r>
              </a:p>
            </p:txBody>
          </p:sp>
        </mc:Choice>
        <mc:Fallback xmlns="">
          <p:sp>
            <p:nvSpPr>
              <p:cNvPr id="4" name="文本框 3">
                <a:extLst>
                  <a:ext uri="{FF2B5EF4-FFF2-40B4-BE49-F238E27FC236}">
                    <a16:creationId xmlns:a16="http://schemas.microsoft.com/office/drawing/2014/main" id="{754DF36A-E936-4339-8A27-01524AC110E6}"/>
                  </a:ext>
                </a:extLst>
              </p:cNvPr>
              <p:cNvSpPr txBox="1">
                <a:spLocks noRot="1" noChangeAspect="1" noMove="1" noResize="1" noEditPoints="1" noAdjustHandles="1" noChangeArrowheads="1" noChangeShapeType="1" noTextEdit="1"/>
              </p:cNvSpPr>
              <p:nvPr/>
            </p:nvSpPr>
            <p:spPr>
              <a:xfrm>
                <a:off x="575596" y="4104288"/>
                <a:ext cx="8463372" cy="1527469"/>
              </a:xfrm>
              <a:prstGeom prst="rect">
                <a:avLst/>
              </a:prstGeom>
              <a:blipFill>
                <a:blip r:embed="rId5"/>
                <a:stretch>
                  <a:fillRect l="-288" b="-31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751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15265"/>
            <a:ext cx="8925560" cy="708025"/>
            <a:chOff x="-9" y="182"/>
            <a:chExt cx="14056" cy="1115"/>
          </a:xfrm>
        </p:grpSpPr>
        <p:sp>
          <p:nvSpPr>
            <p:cNvPr id="34" name="矩形 33"/>
            <p:cNvSpPr/>
            <p:nvPr/>
          </p:nvSpPr>
          <p:spPr>
            <a:xfrm>
              <a:off x="4474" y="429"/>
              <a:ext cx="957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182"/>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480060" y="1655419"/>
            <a:ext cx="4547973" cy="3237857"/>
          </a:xfrm>
          <a:prstGeom prst="rect">
            <a:avLst/>
          </a:prstGeom>
        </p:spPr>
      </p:pic>
      <p:sp>
        <p:nvSpPr>
          <p:cNvPr id="20" name="文本框 19">
            <a:extLst>
              <a:ext uri="{FF2B5EF4-FFF2-40B4-BE49-F238E27FC236}">
                <a16:creationId xmlns:a16="http://schemas.microsoft.com/office/drawing/2014/main" id="{F0E9110F-2719-4A71-99E4-D59EBB72B78A}"/>
              </a:ext>
            </a:extLst>
          </p:cNvPr>
          <p:cNvSpPr txBox="1"/>
          <p:nvPr/>
        </p:nvSpPr>
        <p:spPr>
          <a:xfrm>
            <a:off x="388282" y="1157182"/>
            <a:ext cx="4801314" cy="369332"/>
          </a:xfrm>
          <a:prstGeom prst="rect">
            <a:avLst/>
          </a:prstGeom>
          <a:noFill/>
        </p:spPr>
        <p:txBody>
          <a:bodyPr wrap="none" rtlCol="0">
            <a:spAutoFit/>
          </a:bodyPr>
          <a:lstStyle/>
          <a:p>
            <a:r>
              <a:rPr lang="zh-CN" altLang="en-US" dirty="0"/>
              <a:t>例子：基于文本分类是否属于体育运动类新闻</a:t>
            </a:r>
          </a:p>
        </p:txBody>
      </p:sp>
      <p:sp>
        <p:nvSpPr>
          <p:cNvPr id="29" name="椭圆 28">
            <a:extLst>
              <a:ext uri="{FF2B5EF4-FFF2-40B4-BE49-F238E27FC236}">
                <a16:creationId xmlns:a16="http://schemas.microsoft.com/office/drawing/2014/main" id="{8FD39C6B-C5FE-4B2D-81FE-6011A5A2B452}"/>
              </a:ext>
            </a:extLst>
          </p:cNvPr>
          <p:cNvSpPr/>
          <p:nvPr/>
        </p:nvSpPr>
        <p:spPr>
          <a:xfrm>
            <a:off x="3645947" y="5067067"/>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31" name="椭圆 30">
            <a:extLst>
              <a:ext uri="{FF2B5EF4-FFF2-40B4-BE49-F238E27FC236}">
                <a16:creationId xmlns:a16="http://schemas.microsoft.com/office/drawing/2014/main" id="{54178F48-211B-46EB-90CA-CFE8232EB81B}"/>
              </a:ext>
            </a:extLst>
          </p:cNvPr>
          <p:cNvSpPr/>
          <p:nvPr/>
        </p:nvSpPr>
        <p:spPr>
          <a:xfrm>
            <a:off x="1353193" y="5067067"/>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9" name="直接箭头连接符 8">
            <a:extLst>
              <a:ext uri="{FF2B5EF4-FFF2-40B4-BE49-F238E27FC236}">
                <a16:creationId xmlns:a16="http://schemas.microsoft.com/office/drawing/2014/main" id="{2DA296D0-6161-4287-B066-8507E6763070}"/>
              </a:ext>
            </a:extLst>
          </p:cNvPr>
          <p:cNvCxnSpPr>
            <a:endCxn id="31" idx="0"/>
          </p:cNvCxnSpPr>
          <p:nvPr/>
        </p:nvCxnSpPr>
        <p:spPr>
          <a:xfrm>
            <a:off x="1621952" y="4893276"/>
            <a:ext cx="1" cy="173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8BD59BC3-65C1-4BFC-B5EF-C5F51A862C5B}"/>
              </a:ext>
            </a:extLst>
          </p:cNvPr>
          <p:cNvCxnSpPr/>
          <p:nvPr/>
        </p:nvCxnSpPr>
        <p:spPr>
          <a:xfrm>
            <a:off x="3914706" y="4893275"/>
            <a:ext cx="1" cy="173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640C475-5220-4959-9A9E-3D9BB76C94CF}"/>
                  </a:ext>
                </a:extLst>
              </p:cNvPr>
              <p:cNvSpPr txBox="1"/>
              <p:nvPr/>
            </p:nvSpPr>
            <p:spPr>
              <a:xfrm>
                <a:off x="1188777" y="5813854"/>
                <a:ext cx="3130537" cy="369332"/>
              </a:xfrm>
              <a:prstGeom prst="rect">
                <a:avLst/>
              </a:prstGeom>
              <a:noFill/>
            </p:spPr>
            <p:txBody>
              <a:bodyPr wrap="none" rtlCol="0">
                <a:spAutoFit/>
              </a:bodyPr>
              <a:lstStyle/>
              <a:p>
                <a:r>
                  <a:rPr lang="zh-CN" altLang="en-US" dirty="0"/>
                  <a:t>最简单的建模方式：</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a14:m>
                <a:endParaRPr lang="zh-CN" altLang="en-US" dirty="0"/>
              </a:p>
            </p:txBody>
          </p:sp>
        </mc:Choice>
        <mc:Fallback xmlns="">
          <p:sp>
            <p:nvSpPr>
              <p:cNvPr id="10" name="文本框 9">
                <a:extLst>
                  <a:ext uri="{FF2B5EF4-FFF2-40B4-BE49-F238E27FC236}">
                    <a16:creationId xmlns:a16="http://schemas.microsoft.com/office/drawing/2014/main" id="{6640C475-5220-4959-9A9E-3D9BB76C94CF}"/>
                  </a:ext>
                </a:extLst>
              </p:cNvPr>
              <p:cNvSpPr txBox="1">
                <a:spLocks noRot="1" noChangeAspect="1" noMove="1" noResize="1" noEditPoints="1" noAdjustHandles="1" noChangeArrowheads="1" noChangeShapeType="1" noTextEdit="1"/>
              </p:cNvSpPr>
              <p:nvPr/>
            </p:nvSpPr>
            <p:spPr>
              <a:xfrm>
                <a:off x="1188777" y="5813854"/>
                <a:ext cx="3130537" cy="369332"/>
              </a:xfrm>
              <a:prstGeom prst="rect">
                <a:avLst/>
              </a:prstGeom>
              <a:blipFill>
                <a:blip r:embed="rId6"/>
                <a:stretch>
                  <a:fillRect l="-1556"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5265B0-F9E9-45E0-9BAD-AC309D311AB8}"/>
                  </a:ext>
                </a:extLst>
              </p:cNvPr>
              <p:cNvSpPr txBox="1"/>
              <p:nvPr/>
            </p:nvSpPr>
            <p:spPr>
              <a:xfrm>
                <a:off x="5313406" y="2162432"/>
                <a:ext cx="3797835" cy="341760"/>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zh-CN" altLang="en-US" sz="1600" dirty="0"/>
                  <a:t>输入词向量的拼接</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1</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oMath>
                </a14:m>
                <a:endParaRPr lang="zh-CN" altLang="en-US" sz="1600" dirty="0"/>
              </a:p>
            </p:txBody>
          </p:sp>
        </mc:Choice>
        <mc:Fallback xmlns="">
          <p:sp>
            <p:nvSpPr>
              <p:cNvPr id="3" name="文本框 2">
                <a:extLst>
                  <a:ext uri="{FF2B5EF4-FFF2-40B4-BE49-F238E27FC236}">
                    <a16:creationId xmlns:a16="http://schemas.microsoft.com/office/drawing/2014/main" id="{DB5265B0-F9E9-45E0-9BAD-AC309D311AB8}"/>
                  </a:ext>
                </a:extLst>
              </p:cNvPr>
              <p:cNvSpPr txBox="1">
                <a:spLocks noRot="1" noChangeAspect="1" noMove="1" noResize="1" noEditPoints="1" noAdjustHandles="1" noChangeArrowheads="1" noChangeShapeType="1" noTextEdit="1"/>
              </p:cNvSpPr>
              <p:nvPr/>
            </p:nvSpPr>
            <p:spPr>
              <a:xfrm>
                <a:off x="5313406" y="2162432"/>
                <a:ext cx="3797835" cy="341760"/>
              </a:xfrm>
              <a:prstGeom prst="rect">
                <a:avLst/>
              </a:prstGeom>
              <a:blipFill>
                <a:blip r:embed="rId7"/>
                <a:stretch>
                  <a:fillRect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4817716-C7CD-4A25-A19D-EDA5A2D76BA4}"/>
                  </a:ext>
                </a:extLst>
              </p:cNvPr>
              <p:cNvSpPr txBox="1"/>
              <p:nvPr/>
            </p:nvSpPr>
            <p:spPr>
              <a:xfrm>
                <a:off x="5313406" y="2827638"/>
                <a:ext cx="3447535" cy="788806"/>
              </a:xfrm>
              <a:prstGeom prst="rect">
                <a:avLst/>
              </a:prstGeom>
              <a:noFill/>
            </p:spPr>
            <p:txBody>
              <a:bodyPr wrap="square" rtlCol="0">
                <a:spAutoFit/>
              </a:bodyPr>
              <a:lstStyle/>
              <a:p>
                <a:pPr>
                  <a:lnSpc>
                    <a:spcPct val="150000"/>
                  </a:lnSpc>
                </a:pPr>
                <a14:m>
                  <m:oMath xmlns:m="http://schemas.openxmlformats.org/officeDocument/2006/math">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 </m:t>
                    </m:r>
                  </m:oMath>
                </a14:m>
                <a:r>
                  <a:rPr lang="zh-CN" altLang="en-US" sz="1600" dirty="0"/>
                  <a:t>标签值为</a:t>
                </a:r>
                <a:r>
                  <a:rPr lang="en-US" altLang="zh-CN" sz="1600" dirty="0"/>
                  <a:t>0</a:t>
                </a:r>
                <a:r>
                  <a:rPr lang="zh-CN" altLang="en-US" sz="1600" dirty="0"/>
                  <a:t>表示“不是体育运动”，标签值为</a:t>
                </a:r>
                <a:r>
                  <a:rPr lang="en-US" altLang="zh-CN" sz="1600" dirty="0"/>
                  <a:t>1</a:t>
                </a:r>
                <a:r>
                  <a:rPr lang="zh-CN" altLang="en-US" sz="1600" dirty="0"/>
                  <a:t>表示“体育运动”</a:t>
                </a:r>
              </a:p>
            </p:txBody>
          </p:sp>
        </mc:Choice>
        <mc:Fallback xmlns="">
          <p:sp>
            <p:nvSpPr>
              <p:cNvPr id="17" name="文本框 16">
                <a:extLst>
                  <a:ext uri="{FF2B5EF4-FFF2-40B4-BE49-F238E27FC236}">
                    <a16:creationId xmlns:a16="http://schemas.microsoft.com/office/drawing/2014/main" id="{D4817716-C7CD-4A25-A19D-EDA5A2D76BA4}"/>
                  </a:ext>
                </a:extLst>
              </p:cNvPr>
              <p:cNvSpPr txBox="1">
                <a:spLocks noRot="1" noChangeAspect="1" noMove="1" noResize="1" noEditPoints="1" noAdjustHandles="1" noChangeArrowheads="1" noChangeShapeType="1" noTextEdit="1"/>
              </p:cNvSpPr>
              <p:nvPr/>
            </p:nvSpPr>
            <p:spPr>
              <a:xfrm>
                <a:off x="5313406" y="2827638"/>
                <a:ext cx="3447535" cy="788806"/>
              </a:xfrm>
              <a:prstGeom prst="rect">
                <a:avLst/>
              </a:prstGeom>
              <a:blipFill>
                <a:blip r:embed="rId8"/>
                <a:stretch>
                  <a:fillRect l="-1062" r="-6903" b="-10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54382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4941" y="429"/>
              <a:ext cx="910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隐变量定义</a:t>
              </a:r>
            </a:p>
          </p:txBody>
        </p:sp>
      </p:grpSp>
      <p:pic>
        <p:nvPicPr>
          <p:cNvPr id="18" name="图片 17">
            <a:extLst>
              <a:ext uri="{FF2B5EF4-FFF2-40B4-BE49-F238E27FC236}">
                <a16:creationId xmlns:a16="http://schemas.microsoft.com/office/drawing/2014/main" id="{932BA91D-EF71-48E9-ADAF-04A942950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96" y="1365163"/>
            <a:ext cx="4425701" cy="2063837"/>
          </a:xfrm>
          <a:prstGeom prst="rect">
            <a:avLst/>
          </a:prstGeom>
        </p:spPr>
      </p:pic>
      <p:grpSp>
        <p:nvGrpSpPr>
          <p:cNvPr id="22" name="组合 21">
            <a:extLst>
              <a:ext uri="{FF2B5EF4-FFF2-40B4-BE49-F238E27FC236}">
                <a16:creationId xmlns:a16="http://schemas.microsoft.com/office/drawing/2014/main" id="{EE0ED7D5-FD7D-4183-929D-FE9B270463D3}"/>
              </a:ext>
            </a:extLst>
          </p:cNvPr>
          <p:cNvGrpSpPr/>
          <p:nvPr/>
        </p:nvGrpSpPr>
        <p:grpSpPr>
          <a:xfrm>
            <a:off x="5216123" y="1630531"/>
            <a:ext cx="3704992" cy="815316"/>
            <a:chOff x="1707267" y="4269490"/>
            <a:chExt cx="5929637" cy="1217141"/>
          </a:xfrm>
        </p:grpSpPr>
        <p:sp>
          <p:nvSpPr>
            <p:cNvPr id="23" name="矩形 22">
              <a:extLst>
                <a:ext uri="{FF2B5EF4-FFF2-40B4-BE49-F238E27FC236}">
                  <a16:creationId xmlns:a16="http://schemas.microsoft.com/office/drawing/2014/main" id="{9FD24994-C730-4EC6-A6A0-31165C3DE54E}"/>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544203-1ACC-4526-8D18-079E7CA1F46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5" name="椭圆 24">
              <a:extLst>
                <a:ext uri="{FF2B5EF4-FFF2-40B4-BE49-F238E27FC236}">
                  <a16:creationId xmlns:a16="http://schemas.microsoft.com/office/drawing/2014/main" id="{9440851B-C576-4D41-9DBD-5C9E3737AE1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6" name="直接箭头连接符 25">
              <a:extLst>
                <a:ext uri="{FF2B5EF4-FFF2-40B4-BE49-F238E27FC236}">
                  <a16:creationId xmlns:a16="http://schemas.microsoft.com/office/drawing/2014/main" id="{C516BB17-BE9E-4FF7-935C-948C069BA9F0}"/>
                </a:ext>
              </a:extLst>
            </p:cNvPr>
            <p:cNvCxnSpPr>
              <a:cxnSpLocks/>
              <a:stCxn id="24" idx="6"/>
              <a:endCxn id="2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椭圆 26">
              <a:extLst>
                <a:ext uri="{FF2B5EF4-FFF2-40B4-BE49-F238E27FC236}">
                  <a16:creationId xmlns:a16="http://schemas.microsoft.com/office/drawing/2014/main" id="{B13E8350-B9DF-442D-BE40-1FCB49912C05}"/>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52D061E0-62D8-4728-843E-7976A2CD8FC3}"/>
                </a:ext>
              </a:extLst>
            </p:cNvPr>
            <p:cNvCxnSpPr>
              <a:cxnSpLocks/>
              <a:stCxn id="27" idx="6"/>
              <a:endCxn id="25"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7D0D9E6-4BFB-4313-81F4-C4727CD0B4D3}"/>
              </a:ext>
            </a:extLst>
          </p:cNvPr>
          <p:cNvSpPr txBox="1"/>
          <p:nvPr/>
        </p:nvSpPr>
        <p:spPr>
          <a:xfrm>
            <a:off x="6590198" y="2372924"/>
            <a:ext cx="950901" cy="830997"/>
          </a:xfrm>
          <a:prstGeom prst="rect">
            <a:avLst/>
          </a:prstGeom>
          <a:noFill/>
        </p:spPr>
        <p:txBody>
          <a:bodyPr wrap="none" rtlCol="0">
            <a:spAutoFit/>
          </a:bodyPr>
          <a:lstStyle/>
          <a:p>
            <a:r>
              <a:rPr lang="en-US" altLang="zh-CN" sz="1600" dirty="0"/>
              <a:t>X:</a:t>
            </a:r>
            <a:r>
              <a:rPr lang="zh-CN" altLang="en-US" sz="1600" dirty="0"/>
              <a:t>图像</a:t>
            </a:r>
            <a:endParaRPr lang="en-US" altLang="zh-CN" sz="1600" dirty="0"/>
          </a:p>
          <a:p>
            <a:r>
              <a:rPr lang="en-US" altLang="zh-CN" sz="1600" dirty="0"/>
              <a:t>Z:</a:t>
            </a:r>
            <a:r>
              <a:rPr lang="zh-CN" altLang="en-US" sz="1600" dirty="0"/>
              <a:t>隐向量</a:t>
            </a:r>
            <a:endParaRPr lang="en-US" altLang="zh-CN" sz="1600" dirty="0"/>
          </a:p>
          <a:p>
            <a:r>
              <a:rPr lang="en-US" altLang="zh-CN" sz="1600" dirty="0"/>
              <a:t>Y:</a:t>
            </a:r>
            <a:r>
              <a:rPr lang="zh-CN" altLang="en-US" sz="1600" dirty="0"/>
              <a:t>标签</a:t>
            </a:r>
          </a:p>
        </p:txBody>
      </p:sp>
      <p:sp>
        <p:nvSpPr>
          <p:cNvPr id="3" name="箭头: 右 2">
            <a:extLst>
              <a:ext uri="{FF2B5EF4-FFF2-40B4-BE49-F238E27FC236}">
                <a16:creationId xmlns:a16="http://schemas.microsoft.com/office/drawing/2014/main" id="{DAB825D9-F2DC-4C3F-A233-7889B1083CD2}"/>
              </a:ext>
            </a:extLst>
          </p:cNvPr>
          <p:cNvSpPr/>
          <p:nvPr/>
        </p:nvSpPr>
        <p:spPr>
          <a:xfrm>
            <a:off x="5096476" y="2214553"/>
            <a:ext cx="543698"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3AD65320-A95A-4A9F-96DB-DFD99A2C5DB6}"/>
              </a:ext>
            </a:extLst>
          </p:cNvPr>
          <p:cNvGrpSpPr/>
          <p:nvPr/>
        </p:nvGrpSpPr>
        <p:grpSpPr>
          <a:xfrm>
            <a:off x="454073" y="3514352"/>
            <a:ext cx="8235854" cy="461645"/>
            <a:chOff x="652" y="2101"/>
            <a:chExt cx="12970" cy="727"/>
          </a:xfrm>
        </p:grpSpPr>
        <p:sp>
          <p:nvSpPr>
            <p:cNvPr id="42" name="椭圆 41">
              <a:extLst>
                <a:ext uri="{FF2B5EF4-FFF2-40B4-BE49-F238E27FC236}">
                  <a16:creationId xmlns:a16="http://schemas.microsoft.com/office/drawing/2014/main" id="{E50756E3-C9AF-44BE-96A3-147E4D512CF2}"/>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B621C4A4-8B07-4F8F-B412-165270208860}"/>
                </a:ext>
              </a:extLst>
            </p:cNvPr>
            <p:cNvSpPr txBox="1"/>
            <p:nvPr/>
          </p:nvSpPr>
          <p:spPr>
            <a:xfrm>
              <a:off x="902" y="2101"/>
              <a:ext cx="12720" cy="727"/>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隐变量会如何影响学习和推断过程</a:t>
              </a:r>
              <a:r>
                <a:rPr lang="en-US" altLang="zh-CN" sz="2400" dirty="0">
                  <a:latin typeface="宋体" panose="02010600030101010101" pitchFamily="2" charset="-122"/>
                  <a:ea typeface="宋体" panose="02010600030101010101" pitchFamily="2" charset="-122"/>
                  <a:sym typeface="+mn-ea"/>
                </a:rPr>
                <a:t>?</a:t>
              </a:r>
              <a:endParaRPr lang="zh-CN" altLang="en-US" sz="2400" dirty="0">
                <a:latin typeface="宋体" panose="02010600030101010101" pitchFamily="2" charset="-122"/>
                <a:ea typeface="宋体" panose="02010600030101010101" pitchFamily="2" charset="-122"/>
                <a:sym typeface="+mn-ea"/>
              </a:endParaRPr>
            </a:p>
          </p:txBody>
        </p:sp>
      </p:grpSp>
      <p:grpSp>
        <p:nvGrpSpPr>
          <p:cNvPr id="29" name="组合 28">
            <a:extLst>
              <a:ext uri="{FF2B5EF4-FFF2-40B4-BE49-F238E27FC236}">
                <a16:creationId xmlns:a16="http://schemas.microsoft.com/office/drawing/2014/main" id="{CF77F572-D143-4B35-A35B-0BF57CD9CD0E}"/>
              </a:ext>
            </a:extLst>
          </p:cNvPr>
          <p:cNvGrpSpPr/>
          <p:nvPr/>
        </p:nvGrpSpPr>
        <p:grpSpPr>
          <a:xfrm>
            <a:off x="439833" y="4139630"/>
            <a:ext cx="8235854" cy="461645"/>
            <a:chOff x="652" y="2101"/>
            <a:chExt cx="12970" cy="727"/>
          </a:xfrm>
        </p:grpSpPr>
        <p:sp>
          <p:nvSpPr>
            <p:cNvPr id="31" name="椭圆 30">
              <a:extLst>
                <a:ext uri="{FF2B5EF4-FFF2-40B4-BE49-F238E27FC236}">
                  <a16:creationId xmlns:a16="http://schemas.microsoft.com/office/drawing/2014/main" id="{08EA9A20-027B-47E7-89A0-46C2E85F9B18}"/>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3C2326B-32AF-47BB-B11E-CD34ECB9EB26}"/>
                    </a:ext>
                  </a:extLst>
                </p:cNvPr>
                <p:cNvSpPr txBox="1"/>
                <p:nvPr/>
              </p:nvSpPr>
              <p:spPr>
                <a:xfrm>
                  <a:off x="902" y="2101"/>
                  <a:ext cx="12720" cy="727"/>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隐变量对于可观测变量</a:t>
                  </a:r>
                  <a14:m>
                    <m:oMath xmlns:m="http://schemas.openxmlformats.org/officeDocument/2006/math">
                      <m:r>
                        <a:rPr lang="en-US" altLang="zh-CN" sz="2400" b="0" i="1" smtClean="0">
                          <a:latin typeface="Cambria Math" panose="02040503050406030204" pitchFamily="18" charset="0"/>
                          <a:ea typeface="宋体" panose="02010600030101010101" pitchFamily="2" charset="-122"/>
                          <a:sym typeface="+mn-ea"/>
                        </a:rPr>
                        <m:t>𝑥</m:t>
                      </m:r>
                    </m:oMath>
                  </a14:m>
                  <a:r>
                    <a:rPr lang="zh-CN" altLang="en-US" sz="2400" dirty="0">
                      <a:latin typeface="宋体" panose="02010600030101010101" pitchFamily="2" charset="-122"/>
                      <a:ea typeface="宋体" panose="02010600030101010101" pitchFamily="2" charset="-122"/>
                      <a:sym typeface="+mn-ea"/>
                    </a:rPr>
                    <a:t>分布学习的影响：</a:t>
                  </a:r>
                </a:p>
              </p:txBody>
            </p:sp>
          </mc:Choice>
          <mc:Fallback xmlns="">
            <p:sp>
              <p:nvSpPr>
                <p:cNvPr id="32" name="文本框 31">
                  <a:extLst>
                    <a:ext uri="{FF2B5EF4-FFF2-40B4-BE49-F238E27FC236}">
                      <a16:creationId xmlns:a16="http://schemas.microsoft.com/office/drawing/2014/main" id="{13C2326B-32AF-47BB-B11E-CD34ECB9EB26}"/>
                    </a:ext>
                  </a:extLst>
                </p:cNvPr>
                <p:cNvSpPr txBox="1">
                  <a:spLocks noRot="1" noChangeAspect="1" noMove="1" noResize="1" noEditPoints="1" noAdjustHandles="1" noChangeArrowheads="1" noChangeShapeType="1" noTextEdit="1"/>
                </p:cNvSpPr>
                <p:nvPr/>
              </p:nvSpPr>
              <p:spPr>
                <a:xfrm>
                  <a:off x="902" y="2101"/>
                  <a:ext cx="12720" cy="727"/>
                </a:xfrm>
                <a:prstGeom prst="rect">
                  <a:avLst/>
                </a:prstGeom>
                <a:blipFill>
                  <a:blip r:embed="rId4"/>
                  <a:stretch>
                    <a:fillRect l="-1132" t="-14474" b="-25000"/>
                  </a:stretch>
                </a:blipFill>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A5FD193F-1710-4CEC-8923-8B5D4417B235}"/>
              </a:ext>
            </a:extLst>
          </p:cNvPr>
          <p:cNvGrpSpPr/>
          <p:nvPr/>
        </p:nvGrpSpPr>
        <p:grpSpPr>
          <a:xfrm>
            <a:off x="480060" y="5227469"/>
            <a:ext cx="8235854" cy="461645"/>
            <a:chOff x="652" y="2101"/>
            <a:chExt cx="12970" cy="727"/>
          </a:xfrm>
        </p:grpSpPr>
        <p:sp>
          <p:nvSpPr>
            <p:cNvPr id="35" name="椭圆 34">
              <a:extLst>
                <a:ext uri="{FF2B5EF4-FFF2-40B4-BE49-F238E27FC236}">
                  <a16:creationId xmlns:a16="http://schemas.microsoft.com/office/drawing/2014/main" id="{AE8988AB-C2FD-475C-A5D3-2C1818FBF989}"/>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1B7337C-E130-4C72-ADC7-DFBF548C8F66}"/>
                    </a:ext>
                  </a:extLst>
                </p:cNvPr>
                <p:cNvSpPr txBox="1"/>
                <p:nvPr/>
              </p:nvSpPr>
              <p:spPr>
                <a:xfrm>
                  <a:off x="902" y="2101"/>
                  <a:ext cx="12720" cy="727"/>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隐变量对于目标变量</a:t>
                  </a:r>
                  <a14:m>
                    <m:oMath xmlns:m="http://schemas.openxmlformats.org/officeDocument/2006/math">
                      <m:r>
                        <a:rPr lang="en-US" altLang="zh-CN" sz="2400" b="0" i="1" smtClean="0">
                          <a:latin typeface="Cambria Math" panose="02040503050406030204" pitchFamily="18" charset="0"/>
                          <a:ea typeface="宋体" panose="02010600030101010101" pitchFamily="2" charset="-122"/>
                          <a:sym typeface="+mn-ea"/>
                        </a:rPr>
                        <m:t>𝑦</m:t>
                      </m:r>
                    </m:oMath>
                  </a14:m>
                  <a:r>
                    <a:rPr lang="zh-CN" altLang="en-US" sz="2400" dirty="0">
                      <a:latin typeface="宋体" panose="02010600030101010101" pitchFamily="2" charset="-122"/>
                      <a:ea typeface="宋体" panose="02010600030101010101" pitchFamily="2" charset="-122"/>
                      <a:sym typeface="+mn-ea"/>
                    </a:rPr>
                    <a:t>分布推断的影响：</a:t>
                  </a:r>
                </a:p>
              </p:txBody>
            </p:sp>
          </mc:Choice>
          <mc:Fallback xmlns="">
            <p:sp>
              <p:nvSpPr>
                <p:cNvPr id="40" name="文本框 39">
                  <a:extLst>
                    <a:ext uri="{FF2B5EF4-FFF2-40B4-BE49-F238E27FC236}">
                      <a16:creationId xmlns:a16="http://schemas.microsoft.com/office/drawing/2014/main" id="{61B7337C-E130-4C72-ADC7-DFBF548C8F66}"/>
                    </a:ext>
                  </a:extLst>
                </p:cNvPr>
                <p:cNvSpPr txBox="1">
                  <a:spLocks noRot="1" noChangeAspect="1" noMove="1" noResize="1" noEditPoints="1" noAdjustHandles="1" noChangeArrowheads="1" noChangeShapeType="1" noTextEdit="1"/>
                </p:cNvSpPr>
                <p:nvPr/>
              </p:nvSpPr>
              <p:spPr>
                <a:xfrm>
                  <a:off x="902" y="2101"/>
                  <a:ext cx="12720" cy="727"/>
                </a:xfrm>
                <a:prstGeom prst="rect">
                  <a:avLst/>
                </a:prstGeom>
                <a:blipFill>
                  <a:blip r:embed="rId5"/>
                  <a:stretch>
                    <a:fillRect l="-1208" t="-14667" b="-2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1AA1D36-002F-4C22-B9BF-DDBD3C8CEEB8}"/>
                  </a:ext>
                </a:extLst>
              </p:cNvPr>
              <p:cNvSpPr txBox="1"/>
              <p:nvPr/>
            </p:nvSpPr>
            <p:spPr>
              <a:xfrm>
                <a:off x="1172456" y="4535642"/>
                <a:ext cx="6267485" cy="8188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𝑝</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𝑥</m:t>
                          </m:r>
                        </m:e>
                      </m:d>
                      <m:r>
                        <a:rPr lang="en-US" altLang="zh-CN" b="0" i="1" smtClean="0">
                          <a:solidFill>
                            <a:schemeClr val="tx1"/>
                          </a:solidFill>
                          <a:latin typeface="Cambria Math" panose="02040503050406030204" pitchFamily="18" charset="0"/>
                          <a:ea typeface="Cambria Math" panose="02040503050406030204" pitchFamily="18" charset="0"/>
                        </a:rPr>
                        <m:t>=</m:t>
                      </m:r>
                      <m:nary>
                        <m:naryPr>
                          <m:limLoc m:val="undOvr"/>
                          <m:subHide m:val="on"/>
                          <m:supHide m:val="on"/>
                          <m:ctrlPr>
                            <a:rPr lang="en-US" altLang="zh-CN" b="0" i="1" smtClean="0">
                              <a:solidFill>
                                <a:schemeClr val="tx1"/>
                              </a:solidFill>
                              <a:latin typeface="Cambria Math" panose="02040503050406030204" pitchFamily="18" charset="0"/>
                              <a:ea typeface="Cambria Math" panose="02040503050406030204" pitchFamily="18" charset="0"/>
                            </a:rPr>
                          </m:ctrlPr>
                        </m:naryPr>
                        <m:sub/>
                        <m:sup/>
                        <m:e>
                          <m:r>
                            <a:rPr lang="en-US" altLang="zh-CN" i="1">
                              <a:solidFill>
                                <a:schemeClr val="tx1"/>
                              </a:solidFill>
                              <a:latin typeface="Cambria Math" panose="02040503050406030204" pitchFamily="18" charset="0"/>
                              <a:ea typeface="Cambria Math" panose="02040503050406030204" pitchFamily="18" charset="0"/>
                            </a:rPr>
                            <m:t>𝑝</m:t>
                          </m:r>
                          <m:d>
                            <m:dPr>
                              <m:sep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𝑥</m:t>
                              </m:r>
                            </m:e>
                            <m:e>
                              <m:r>
                                <a:rPr lang="en-US" altLang="zh-CN" i="1">
                                  <a:solidFill>
                                    <a:schemeClr val="tx1"/>
                                  </a:solidFill>
                                  <a:latin typeface="Cambria Math" panose="02040503050406030204" pitchFamily="18" charset="0"/>
                                  <a:ea typeface="Cambria Math" panose="02040503050406030204" pitchFamily="18" charset="0"/>
                                </a:rPr>
                                <m:t>𝑦</m:t>
                              </m:r>
                            </m:e>
                          </m:d>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𝑦</m:t>
                          </m:r>
                          <m:r>
                            <a:rPr lang="en-US" altLang="zh-CN" i="1">
                              <a:solidFill>
                                <a:schemeClr val="tx1"/>
                              </a:solidFill>
                              <a:latin typeface="Cambria Math" panose="02040503050406030204" pitchFamily="18" charset="0"/>
                              <a:ea typeface="Cambria Math" panose="02040503050406030204" pitchFamily="18" charset="0"/>
                            </a:rPr>
                            <m:t>)</m:t>
                          </m:r>
                        </m:e>
                      </m:nary>
                      <m:r>
                        <a:rPr lang="en-US" altLang="zh-CN" b="0" i="1" smtClean="0">
                          <a:solidFill>
                            <a:schemeClr val="tx1"/>
                          </a:solidFill>
                          <a:latin typeface="Cambria Math" panose="02040503050406030204" pitchFamily="18" charset="0"/>
                          <a:ea typeface="Cambria Math" panose="02040503050406030204" pitchFamily="18" charset="0"/>
                        </a:rPr>
                        <m:t>𝑑𝑦</m:t>
                      </m:r>
                      <m:r>
                        <a:rPr lang="en-US" altLang="zh-CN" b="0" i="1" smtClean="0">
                          <a:solidFill>
                            <a:schemeClr val="tx1"/>
                          </a:solidFill>
                          <a:latin typeface="Cambria Math" panose="02040503050406030204" pitchFamily="18" charset="0"/>
                          <a:ea typeface="Cambria Math" panose="02040503050406030204" pitchFamily="18" charset="0"/>
                        </a:rPr>
                        <m:t>=</m:t>
                      </m:r>
                      <m:nary>
                        <m:naryPr>
                          <m:limLoc m:val="undOvr"/>
                          <m:subHide m:val="on"/>
                          <m:supHide m:val="on"/>
                          <m:ctrlPr>
                            <a:rPr lang="en-US" altLang="zh-CN" b="0" i="1" smtClean="0">
                              <a:solidFill>
                                <a:schemeClr val="tx1"/>
                              </a:solidFill>
                              <a:latin typeface="Cambria Math" panose="02040503050406030204" pitchFamily="18" charset="0"/>
                              <a:ea typeface="Cambria Math" panose="02040503050406030204" pitchFamily="18" charset="0"/>
                            </a:rPr>
                          </m:ctrlPr>
                        </m:naryPr>
                        <m:sub/>
                        <m:sup/>
                        <m:e>
                          <m:nary>
                            <m:naryPr>
                              <m:limLoc m:val="undOvr"/>
                              <m:subHide m:val="on"/>
                              <m:supHide m:val="on"/>
                              <m:ctrlPr>
                                <a:rPr lang="en-US" altLang="zh-CN" i="1">
                                  <a:latin typeface="Cambria Math" panose="02040503050406030204" pitchFamily="18" charset="0"/>
                                  <a:ea typeface="Cambria Math" panose="02040503050406030204" pitchFamily="18" charset="0"/>
                                </a:rPr>
                              </m:ctrlPr>
                            </m:naryPr>
                            <m:sub/>
                            <m:sup/>
                            <m:e>
                              <m:r>
                                <a:rPr lang="en-US" altLang="zh-CN" i="1">
                                  <a:solidFill>
                                    <a:srgbClr val="FF0000"/>
                                  </a:solidFill>
                                  <a:latin typeface="Cambria Math" panose="02040503050406030204" pitchFamily="18" charset="0"/>
                                  <a:ea typeface="Cambria Math" panose="02040503050406030204" pitchFamily="18" charset="0"/>
                                </a:rPr>
                                <m:t>𝑝</m:t>
                              </m:r>
                              <m:d>
                                <m:dPr>
                                  <m:sep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𝑥</m:t>
                                  </m:r>
                                </m:e>
                                <m:e>
                                  <m:r>
                                    <a:rPr lang="en-US" altLang="zh-CN" i="1">
                                      <a:solidFill>
                                        <a:srgbClr val="FF0000"/>
                                      </a:solidFill>
                                      <a:latin typeface="Cambria Math" panose="02040503050406030204" pitchFamily="18" charset="0"/>
                                      <a:ea typeface="Cambria Math" panose="02040503050406030204" pitchFamily="18" charset="0"/>
                                    </a:rPr>
                                    <m:t>𝑧</m:t>
                                  </m:r>
                                </m:e>
                              </m:d>
                              <m:r>
                                <a:rPr lang="en-US" altLang="zh-CN" i="1">
                                  <a:solidFill>
                                    <a:srgbClr val="FF0000"/>
                                  </a:solidFill>
                                  <a:latin typeface="Cambria Math" panose="02040503050406030204" pitchFamily="18" charset="0"/>
                                  <a:ea typeface="Cambria Math" panose="02040503050406030204" pitchFamily="18" charset="0"/>
                                </a:rPr>
                                <m:t>𝑝</m:t>
                              </m:r>
                              <m:d>
                                <m:dPr>
                                  <m:sep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𝑧</m:t>
                                  </m:r>
                                </m:e>
                                <m:e>
                                  <m:r>
                                    <a:rPr lang="en-US" altLang="zh-CN" i="1">
                                      <a:solidFill>
                                        <a:srgbClr val="FF0000"/>
                                      </a:solidFill>
                                      <a:latin typeface="Cambria Math" panose="02040503050406030204" pitchFamily="18" charset="0"/>
                                      <a:ea typeface="Cambria Math" panose="02040503050406030204" pitchFamily="18" charset="0"/>
                                    </a:rPr>
                                    <m:t>𝑦</m:t>
                                  </m:r>
                                </m:e>
                              </m:d>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𝑑𝑧</m:t>
                              </m:r>
                            </m:e>
                          </m:nary>
                        </m:e>
                      </m:nary>
                      <m:r>
                        <m:rPr>
                          <m:sty m:val="p"/>
                        </m:rPr>
                        <a:rPr lang="en-US" altLang="zh-CN" b="0" i="0" smtClean="0">
                          <a:solidFill>
                            <a:schemeClr val="tx1"/>
                          </a:solidFill>
                          <a:latin typeface="Cambria Math" panose="02040503050406030204" pitchFamily="18" charset="0"/>
                          <a:ea typeface="Cambria Math" panose="02040503050406030204" pitchFamily="18" charset="0"/>
                        </a:rPr>
                        <m:t>dy</m:t>
                      </m:r>
                    </m:oMath>
                  </m:oMathPara>
                </a14:m>
                <a:endParaRPr lang="zh-CN" altLang="en-US" dirty="0">
                  <a:solidFill>
                    <a:schemeClr val="tx1"/>
                  </a:solidFill>
                </a:endParaRPr>
              </a:p>
            </p:txBody>
          </p:sp>
        </mc:Choice>
        <mc:Fallback xmlns="">
          <p:sp>
            <p:nvSpPr>
              <p:cNvPr id="44" name="文本框 43">
                <a:extLst>
                  <a:ext uri="{FF2B5EF4-FFF2-40B4-BE49-F238E27FC236}">
                    <a16:creationId xmlns:a16="http://schemas.microsoft.com/office/drawing/2014/main" id="{51AA1D36-002F-4C22-B9BF-DDBD3C8CEEB8}"/>
                  </a:ext>
                </a:extLst>
              </p:cNvPr>
              <p:cNvSpPr txBox="1">
                <a:spLocks noRot="1" noChangeAspect="1" noMove="1" noResize="1" noEditPoints="1" noAdjustHandles="1" noChangeArrowheads="1" noChangeShapeType="1" noTextEdit="1"/>
              </p:cNvSpPr>
              <p:nvPr/>
            </p:nvSpPr>
            <p:spPr>
              <a:xfrm>
                <a:off x="1172456" y="4535642"/>
                <a:ext cx="6267485" cy="8188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A8A7CC7-B200-4DE4-AA09-2A9DB246BF3D}"/>
                  </a:ext>
                </a:extLst>
              </p:cNvPr>
              <p:cNvSpPr txBox="1"/>
              <p:nvPr/>
            </p:nvSpPr>
            <p:spPr>
              <a:xfrm>
                <a:off x="1403637" y="5750533"/>
                <a:ext cx="6368282" cy="7900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𝑝</m:t>
                      </m:r>
                      <m:d>
                        <m:dPr>
                          <m:sep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𝑦</m:t>
                          </m:r>
                        </m:e>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𝑝</m:t>
                          </m:r>
                          <m:d>
                            <m:dPr>
                              <m:sepChr m:val="∣"/>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e>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den>
                      </m:f>
                      <m:r>
                        <a:rPr lang="en-US" altLang="zh-CN" sz="2000" b="0" i="1" smtClean="0">
                          <a:solidFill>
                            <a:schemeClr val="tx1"/>
                          </a:solidFill>
                          <a:latin typeface="Cambria Math" panose="02040503050406030204" pitchFamily="18" charset="0"/>
                        </a:rPr>
                        <m:t>=</m:t>
                      </m:r>
                      <m:f>
                        <m:fPr>
                          <m:ctrlPr>
                            <a:rPr lang="en-US" altLang="zh-CN" sz="2000" i="1">
                              <a:latin typeface="Cambria Math" panose="02040503050406030204" pitchFamily="18" charset="0"/>
                            </a:rPr>
                          </m:ctrlPr>
                        </m:fPr>
                        <m:num>
                          <m:nary>
                            <m:naryPr>
                              <m:limLoc m:val="undOvr"/>
                              <m:subHide m:val="on"/>
                              <m:supHide m:val="on"/>
                              <m:ctrlPr>
                                <a:rPr lang="en-US" altLang="zh-CN" sz="2000" i="1">
                                  <a:latin typeface="Cambria Math" panose="02040503050406030204" pitchFamily="18" charset="0"/>
                                  <a:ea typeface="Cambria Math" panose="02040503050406030204" pitchFamily="18" charset="0"/>
                                </a:rPr>
                              </m:ctrlPr>
                            </m:naryPr>
                            <m:sub/>
                            <m:sup/>
                            <m:e>
                              <m:nary>
                                <m:naryPr>
                                  <m:limLoc m:val="undOvr"/>
                                  <m:subHide m:val="on"/>
                                  <m:supHide m:val="on"/>
                                  <m:ctrlPr>
                                    <a:rPr lang="en-US" altLang="zh-CN" sz="2000" i="1">
                                      <a:latin typeface="Cambria Math" panose="02040503050406030204" pitchFamily="18" charset="0"/>
                                      <a:ea typeface="Cambria Math" panose="02040503050406030204" pitchFamily="18" charset="0"/>
                                    </a:rPr>
                                  </m:ctrlPr>
                                </m:naryPr>
                                <m:sub/>
                                <m:sup/>
                                <m:e>
                                  <m:r>
                                    <a:rPr lang="en-US" altLang="zh-CN" sz="2000" i="1">
                                      <a:solidFill>
                                        <a:srgbClr val="FF0000"/>
                                      </a:solidFill>
                                      <a:latin typeface="Cambria Math" panose="02040503050406030204" pitchFamily="18" charset="0"/>
                                      <a:ea typeface="Cambria Math" panose="02040503050406030204" pitchFamily="18" charset="0"/>
                                    </a:rPr>
                                    <m:t>𝑝</m:t>
                                  </m:r>
                                  <m:d>
                                    <m:dPr>
                                      <m:sepChr m:val="∣"/>
                                      <m:ctrlPr>
                                        <a:rPr lang="en-US" altLang="zh-CN" sz="2000" i="1">
                                          <a:solidFill>
                                            <a:srgbClr val="FF0000"/>
                                          </a:solidFill>
                                          <a:latin typeface="Cambria Math" panose="02040503050406030204" pitchFamily="18" charset="0"/>
                                          <a:ea typeface="Cambria Math" panose="02040503050406030204" pitchFamily="18" charset="0"/>
                                        </a:rPr>
                                      </m:ctrlPr>
                                    </m:dPr>
                                    <m:e>
                                      <m:r>
                                        <a:rPr lang="en-US" altLang="zh-CN" sz="2000" i="1">
                                          <a:solidFill>
                                            <a:srgbClr val="FF0000"/>
                                          </a:solidFill>
                                          <a:latin typeface="Cambria Math" panose="02040503050406030204" pitchFamily="18" charset="0"/>
                                          <a:ea typeface="Cambria Math" panose="02040503050406030204" pitchFamily="18" charset="0"/>
                                        </a:rPr>
                                        <m:t>𝑥</m:t>
                                      </m:r>
                                    </m:e>
                                    <m:e>
                                      <m:r>
                                        <a:rPr lang="en-US" altLang="zh-CN" sz="2000" i="1">
                                          <a:solidFill>
                                            <a:srgbClr val="FF0000"/>
                                          </a:solidFill>
                                          <a:latin typeface="Cambria Math" panose="02040503050406030204" pitchFamily="18" charset="0"/>
                                          <a:ea typeface="Cambria Math" panose="02040503050406030204" pitchFamily="18" charset="0"/>
                                        </a:rPr>
                                        <m:t>𝑧</m:t>
                                      </m:r>
                                    </m:e>
                                  </m:d>
                                  <m:r>
                                    <a:rPr lang="en-US" altLang="zh-CN" sz="2000" i="1">
                                      <a:solidFill>
                                        <a:srgbClr val="FF0000"/>
                                      </a:solidFill>
                                      <a:latin typeface="Cambria Math" panose="02040503050406030204" pitchFamily="18" charset="0"/>
                                      <a:ea typeface="Cambria Math" panose="02040503050406030204" pitchFamily="18" charset="0"/>
                                    </a:rPr>
                                    <m:t>𝑝</m:t>
                                  </m:r>
                                  <m:d>
                                    <m:dPr>
                                      <m:sepChr m:val="∣"/>
                                      <m:ctrlPr>
                                        <a:rPr lang="en-US" altLang="zh-CN" sz="2000" i="1">
                                          <a:solidFill>
                                            <a:srgbClr val="FF0000"/>
                                          </a:solidFill>
                                          <a:latin typeface="Cambria Math" panose="02040503050406030204" pitchFamily="18" charset="0"/>
                                          <a:ea typeface="Cambria Math" panose="02040503050406030204" pitchFamily="18" charset="0"/>
                                        </a:rPr>
                                      </m:ctrlPr>
                                    </m:dPr>
                                    <m:e>
                                      <m:r>
                                        <a:rPr lang="en-US" altLang="zh-CN" sz="2000" i="1">
                                          <a:solidFill>
                                            <a:srgbClr val="FF0000"/>
                                          </a:solidFill>
                                          <a:latin typeface="Cambria Math" panose="02040503050406030204" pitchFamily="18" charset="0"/>
                                          <a:ea typeface="Cambria Math" panose="02040503050406030204" pitchFamily="18" charset="0"/>
                                        </a:rPr>
                                        <m:t>𝑧</m:t>
                                      </m:r>
                                    </m:e>
                                    <m:e>
                                      <m:r>
                                        <a:rPr lang="en-US" altLang="zh-CN" sz="2000" i="1">
                                          <a:solidFill>
                                            <a:srgbClr val="FF0000"/>
                                          </a:solidFill>
                                          <a:latin typeface="Cambria Math" panose="02040503050406030204" pitchFamily="18" charset="0"/>
                                          <a:ea typeface="Cambria Math" panose="02040503050406030204" pitchFamily="18" charset="0"/>
                                        </a:rPr>
                                        <m:t>𝑦</m:t>
                                      </m:r>
                                    </m:e>
                                  </m:d>
                                  <m:r>
                                    <a:rPr lang="en-US" altLang="zh-CN" sz="2000" i="1">
                                      <a:latin typeface="Cambria Math" panose="02040503050406030204" pitchFamily="18" charset="0"/>
                                      <a:ea typeface="Cambria Math" panose="02040503050406030204" pitchFamily="18" charset="0"/>
                                    </a:rPr>
                                    <m:t>𝑝</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𝑑𝑧</m:t>
                                  </m:r>
                                </m:e>
                              </m:nary>
                            </m:e>
                          </m:nary>
                        </m:num>
                        <m:den>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den>
                      </m:f>
                    </m:oMath>
                  </m:oMathPara>
                </a14:m>
                <a:endParaRPr lang="zh-CN" altLang="en-US" sz="2000" dirty="0">
                  <a:solidFill>
                    <a:schemeClr val="tx1"/>
                  </a:solidFill>
                </a:endParaRPr>
              </a:p>
            </p:txBody>
          </p:sp>
        </mc:Choice>
        <mc:Fallback xmlns="">
          <p:sp>
            <p:nvSpPr>
              <p:cNvPr id="45" name="文本框 44">
                <a:extLst>
                  <a:ext uri="{FF2B5EF4-FFF2-40B4-BE49-F238E27FC236}">
                    <a16:creationId xmlns:a16="http://schemas.microsoft.com/office/drawing/2014/main" id="{9A8A7CC7-B200-4DE4-AA09-2A9DB246BF3D}"/>
                  </a:ext>
                </a:extLst>
              </p:cNvPr>
              <p:cNvSpPr txBox="1">
                <a:spLocks noRot="1" noChangeAspect="1" noMove="1" noResize="1" noEditPoints="1" noAdjustHandles="1" noChangeArrowheads="1" noChangeShapeType="1" noTextEdit="1"/>
              </p:cNvSpPr>
              <p:nvPr/>
            </p:nvSpPr>
            <p:spPr>
              <a:xfrm>
                <a:off x="1403637" y="5750533"/>
                <a:ext cx="6368282" cy="790088"/>
              </a:xfrm>
              <a:prstGeom prst="rect">
                <a:avLst/>
              </a:prstGeom>
              <a:blipFill>
                <a:blip r:embed="rId7"/>
                <a:stretch>
                  <a:fillRect/>
                </a:stretch>
              </a:blipFill>
            </p:spPr>
            <p:txBody>
              <a:bodyPr/>
              <a:lstStyle/>
              <a:p>
                <a:r>
                  <a:rPr lang="zh-CN" altLang="en-US">
                    <a:noFill/>
                  </a:rPr>
                  <a:t> </a:t>
                </a:r>
              </a:p>
            </p:txBody>
          </p:sp>
        </mc:Fallback>
      </mc:AlternateContent>
      <p:sp>
        <p:nvSpPr>
          <p:cNvPr id="5" name="右大括号 4">
            <a:extLst>
              <a:ext uri="{FF2B5EF4-FFF2-40B4-BE49-F238E27FC236}">
                <a16:creationId xmlns:a16="http://schemas.microsoft.com/office/drawing/2014/main" id="{AD9FBC14-8015-45BC-9573-D7B4D0218EE4}"/>
              </a:ext>
            </a:extLst>
          </p:cNvPr>
          <p:cNvSpPr/>
          <p:nvPr/>
        </p:nvSpPr>
        <p:spPr>
          <a:xfrm>
            <a:off x="7747337" y="4535642"/>
            <a:ext cx="296562" cy="2096087"/>
          </a:xfrm>
          <a:prstGeom prst="rightBrace">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5A85E7D-07F0-4886-9853-E74BEC841584}"/>
              </a:ext>
            </a:extLst>
          </p:cNvPr>
          <p:cNvSpPr txBox="1"/>
          <p:nvPr/>
        </p:nvSpPr>
        <p:spPr>
          <a:xfrm>
            <a:off x="8013816" y="4887654"/>
            <a:ext cx="1179349" cy="1200329"/>
          </a:xfrm>
          <a:prstGeom prst="rect">
            <a:avLst/>
          </a:prstGeom>
          <a:noFill/>
        </p:spPr>
        <p:txBody>
          <a:bodyPr wrap="square" rtlCol="0">
            <a:spAutoFit/>
          </a:bodyPr>
          <a:lstStyle/>
          <a:p>
            <a:r>
              <a:rPr lang="zh-CN" altLang="en-US" dirty="0"/>
              <a:t>主要都是积分和条件分布的问题？</a:t>
            </a:r>
          </a:p>
        </p:txBody>
      </p:sp>
    </p:spTree>
    <p:extLst>
      <p:ext uri="{BB962C8B-B14F-4D97-AF65-F5344CB8AC3E}">
        <p14:creationId xmlns:p14="http://schemas.microsoft.com/office/powerpoint/2010/main" val="6990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172" y="429"/>
              <a:ext cx="987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学习方法</a:t>
              </a:r>
            </a:p>
          </p:txBody>
        </p:sp>
      </p:grpSp>
      <p:pic>
        <p:nvPicPr>
          <p:cNvPr id="18" name="图片 17">
            <a:extLst>
              <a:ext uri="{FF2B5EF4-FFF2-40B4-BE49-F238E27FC236}">
                <a16:creationId xmlns:a16="http://schemas.microsoft.com/office/drawing/2014/main" id="{932BA91D-EF71-48E9-ADAF-04A942950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96" y="1365163"/>
            <a:ext cx="4425701" cy="2063837"/>
          </a:xfrm>
          <a:prstGeom prst="rect">
            <a:avLst/>
          </a:prstGeom>
        </p:spPr>
      </p:pic>
      <p:grpSp>
        <p:nvGrpSpPr>
          <p:cNvPr id="22" name="组合 21">
            <a:extLst>
              <a:ext uri="{FF2B5EF4-FFF2-40B4-BE49-F238E27FC236}">
                <a16:creationId xmlns:a16="http://schemas.microsoft.com/office/drawing/2014/main" id="{EE0ED7D5-FD7D-4183-929D-FE9B270463D3}"/>
              </a:ext>
            </a:extLst>
          </p:cNvPr>
          <p:cNvGrpSpPr/>
          <p:nvPr/>
        </p:nvGrpSpPr>
        <p:grpSpPr>
          <a:xfrm>
            <a:off x="5216123" y="1630531"/>
            <a:ext cx="3704992" cy="815316"/>
            <a:chOff x="1707267" y="4269490"/>
            <a:chExt cx="5929637" cy="1217141"/>
          </a:xfrm>
        </p:grpSpPr>
        <p:sp>
          <p:nvSpPr>
            <p:cNvPr id="23" name="矩形 22">
              <a:extLst>
                <a:ext uri="{FF2B5EF4-FFF2-40B4-BE49-F238E27FC236}">
                  <a16:creationId xmlns:a16="http://schemas.microsoft.com/office/drawing/2014/main" id="{9FD24994-C730-4EC6-A6A0-31165C3DE54E}"/>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544203-1ACC-4526-8D18-079E7CA1F46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5" name="椭圆 24">
              <a:extLst>
                <a:ext uri="{FF2B5EF4-FFF2-40B4-BE49-F238E27FC236}">
                  <a16:creationId xmlns:a16="http://schemas.microsoft.com/office/drawing/2014/main" id="{9440851B-C576-4D41-9DBD-5C9E3737AE1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6" name="直接箭头连接符 25">
              <a:extLst>
                <a:ext uri="{FF2B5EF4-FFF2-40B4-BE49-F238E27FC236}">
                  <a16:creationId xmlns:a16="http://schemas.microsoft.com/office/drawing/2014/main" id="{C516BB17-BE9E-4FF7-935C-948C069BA9F0}"/>
                </a:ext>
              </a:extLst>
            </p:cNvPr>
            <p:cNvCxnSpPr>
              <a:cxnSpLocks/>
              <a:stCxn id="24" idx="6"/>
              <a:endCxn id="2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椭圆 26">
              <a:extLst>
                <a:ext uri="{FF2B5EF4-FFF2-40B4-BE49-F238E27FC236}">
                  <a16:creationId xmlns:a16="http://schemas.microsoft.com/office/drawing/2014/main" id="{B13E8350-B9DF-442D-BE40-1FCB49912C05}"/>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52D061E0-62D8-4728-843E-7976A2CD8FC3}"/>
                </a:ext>
              </a:extLst>
            </p:cNvPr>
            <p:cNvCxnSpPr>
              <a:cxnSpLocks/>
              <a:stCxn id="27" idx="6"/>
              <a:endCxn id="25"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7D0D9E6-4BFB-4313-81F4-C4727CD0B4D3}"/>
                  </a:ext>
                </a:extLst>
              </p:cNvPr>
              <p:cNvSpPr txBox="1"/>
              <p:nvPr/>
            </p:nvSpPr>
            <p:spPr>
              <a:xfrm>
                <a:off x="6577843" y="2243990"/>
                <a:ext cx="981551" cy="830997"/>
              </a:xfrm>
              <a:prstGeom prst="rect">
                <a:avLst/>
              </a:prstGeom>
              <a:noFill/>
            </p:spPr>
            <p:txBody>
              <a:bodyPr wrap="none" rtlCol="0">
                <a:spAutoFit/>
              </a:bodyPr>
              <a:lstStyle/>
              <a:p>
                <a14:m>
                  <m:oMath xmlns:m="http://schemas.openxmlformats.org/officeDocument/2006/math">
                    <m:r>
                      <a:rPr lang="en-US" altLang="zh-CN" sz="1600" i="1" dirty="0" smtClean="0">
                        <a:latin typeface="Cambria Math" panose="02040503050406030204" pitchFamily="18" charset="0"/>
                      </a:rPr>
                      <m:t>𝑋</m:t>
                    </m:r>
                  </m:oMath>
                </a14:m>
                <a:r>
                  <a:rPr lang="en-US" altLang="zh-CN" sz="1600" dirty="0"/>
                  <a:t>:</a:t>
                </a:r>
                <a:r>
                  <a:rPr lang="zh-CN" altLang="en-US" sz="1600" dirty="0"/>
                  <a:t>图片</a:t>
                </a:r>
                <a:endParaRPr lang="en-US" altLang="zh-CN" sz="1600" dirty="0"/>
              </a:p>
              <a:p>
                <a14:m>
                  <m:oMath xmlns:m="http://schemas.openxmlformats.org/officeDocument/2006/math">
                    <m:r>
                      <a:rPr lang="en-US" altLang="zh-CN" sz="1600" i="1" dirty="0" smtClean="0">
                        <a:latin typeface="Cambria Math" panose="02040503050406030204" pitchFamily="18" charset="0"/>
                      </a:rPr>
                      <m:t>𝑍</m:t>
                    </m:r>
                  </m:oMath>
                </a14:m>
                <a:r>
                  <a:rPr lang="en-US" altLang="zh-CN" sz="1600" dirty="0"/>
                  <a:t>:</a:t>
                </a:r>
                <a:r>
                  <a:rPr lang="zh-CN" altLang="en-US" sz="1600" dirty="0"/>
                  <a:t>隐向量</a:t>
                </a:r>
                <a:endParaRPr lang="en-US" altLang="zh-CN" sz="1600" dirty="0"/>
              </a:p>
              <a:p>
                <a14:m>
                  <m:oMath xmlns:m="http://schemas.openxmlformats.org/officeDocument/2006/math">
                    <m:r>
                      <a:rPr lang="en-US" altLang="zh-CN" sz="1600" i="1" dirty="0" smtClean="0">
                        <a:latin typeface="Cambria Math" panose="02040503050406030204" pitchFamily="18" charset="0"/>
                      </a:rPr>
                      <m:t>𝑌</m:t>
                    </m:r>
                  </m:oMath>
                </a14:m>
                <a:r>
                  <a:rPr lang="en-US" altLang="zh-CN" sz="1600" dirty="0"/>
                  <a:t>:</a:t>
                </a:r>
                <a:r>
                  <a:rPr lang="zh-CN" altLang="en-US" sz="1600" dirty="0"/>
                  <a:t>标签</a:t>
                </a:r>
              </a:p>
            </p:txBody>
          </p:sp>
        </mc:Choice>
        <mc:Fallback xmlns="">
          <p:sp>
            <p:nvSpPr>
              <p:cNvPr id="2" name="文本框 1">
                <a:extLst>
                  <a:ext uri="{FF2B5EF4-FFF2-40B4-BE49-F238E27FC236}">
                    <a16:creationId xmlns:a16="http://schemas.microsoft.com/office/drawing/2014/main" id="{D7D0D9E6-4BFB-4313-81F4-C4727CD0B4D3}"/>
                  </a:ext>
                </a:extLst>
              </p:cNvPr>
              <p:cNvSpPr txBox="1">
                <a:spLocks noRot="1" noChangeAspect="1" noMove="1" noResize="1" noEditPoints="1" noAdjustHandles="1" noChangeArrowheads="1" noChangeShapeType="1" noTextEdit="1"/>
              </p:cNvSpPr>
              <p:nvPr/>
            </p:nvSpPr>
            <p:spPr>
              <a:xfrm>
                <a:off x="6577843" y="2243990"/>
                <a:ext cx="981551" cy="830997"/>
              </a:xfrm>
              <a:prstGeom prst="rect">
                <a:avLst/>
              </a:prstGeom>
              <a:blipFill>
                <a:blip r:embed="rId4"/>
                <a:stretch>
                  <a:fillRect t="-3676" r="-2484" b="-9559"/>
                </a:stretch>
              </a:blipFill>
            </p:spPr>
            <p:txBody>
              <a:bodyPr/>
              <a:lstStyle/>
              <a:p>
                <a:r>
                  <a:rPr lang="zh-CN" altLang="en-US">
                    <a:noFill/>
                  </a:rPr>
                  <a:t> </a:t>
                </a:r>
              </a:p>
            </p:txBody>
          </p:sp>
        </mc:Fallback>
      </mc:AlternateContent>
      <p:sp>
        <p:nvSpPr>
          <p:cNvPr id="3" name="箭头: 右 2">
            <a:extLst>
              <a:ext uri="{FF2B5EF4-FFF2-40B4-BE49-F238E27FC236}">
                <a16:creationId xmlns:a16="http://schemas.microsoft.com/office/drawing/2014/main" id="{DAB825D9-F2DC-4C3F-A233-7889B1083CD2}"/>
              </a:ext>
            </a:extLst>
          </p:cNvPr>
          <p:cNvSpPr/>
          <p:nvPr/>
        </p:nvSpPr>
        <p:spPr>
          <a:xfrm>
            <a:off x="5096476" y="2214553"/>
            <a:ext cx="543698"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3AD65320-A95A-4A9F-96DB-DFD99A2C5DB6}"/>
              </a:ext>
            </a:extLst>
          </p:cNvPr>
          <p:cNvGrpSpPr/>
          <p:nvPr/>
        </p:nvGrpSpPr>
        <p:grpSpPr>
          <a:xfrm>
            <a:off x="454073" y="3580838"/>
            <a:ext cx="8235854" cy="400050"/>
            <a:chOff x="652" y="2101"/>
            <a:chExt cx="12970" cy="630"/>
          </a:xfrm>
        </p:grpSpPr>
        <p:sp>
          <p:nvSpPr>
            <p:cNvPr id="42" name="椭圆 41">
              <a:extLst>
                <a:ext uri="{FF2B5EF4-FFF2-40B4-BE49-F238E27FC236}">
                  <a16:creationId xmlns:a16="http://schemas.microsoft.com/office/drawing/2014/main" id="{E50756E3-C9AF-44BE-96A3-147E4D512CF2}"/>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621C4A4-8B07-4F8F-B412-165270208860}"/>
                    </a:ext>
                  </a:extLst>
                </p:cNvPr>
                <p:cNvSpPr txBox="1"/>
                <p:nvPr/>
              </p:nvSpPr>
              <p:spPr>
                <a:xfrm>
                  <a:off x="902" y="2101"/>
                  <a:ext cx="12720" cy="630"/>
                </a:xfrm>
                <a:prstGeom prst="rect">
                  <a:avLst/>
                </a:prstGeom>
                <a:noFill/>
              </p:spPr>
              <p:txBody>
                <a:bodyPr wrap="square" rtlCol="0" anchor="t">
                  <a:spAutoFit/>
                </a:bodyPr>
                <a:lstStyle/>
                <a:p>
                  <a:pPr algn="just"/>
                  <a:r>
                    <a:rPr lang="zh-CN" altLang="en-US" sz="2000" dirty="0">
                      <a:latin typeface="宋体" panose="02010600030101010101" pitchFamily="2" charset="-122"/>
                      <a:ea typeface="宋体" panose="02010600030101010101" pitchFamily="2" charset="-122"/>
                      <a:sym typeface="+mn-ea"/>
                    </a:rPr>
                    <a:t>如何给出隐变量分布：</a:t>
                  </a:r>
                  <a14:m>
                    <m:oMath xmlns:m="http://schemas.openxmlformats.org/officeDocument/2006/math">
                      <m:r>
                        <a:rPr lang="en-US" altLang="zh-CN" sz="2000" b="0" i="1" smtClean="0">
                          <a:latin typeface="Cambria Math" panose="02040503050406030204" pitchFamily="18" charset="0"/>
                          <a:ea typeface="宋体" panose="02010600030101010101" pitchFamily="2" charset="-122"/>
                          <a:sym typeface="+mn-ea"/>
                        </a:rPr>
                        <m:t>𝑝</m:t>
                      </m:r>
                      <m:r>
                        <a:rPr lang="en-US" altLang="zh-CN" sz="2000" b="0" i="1" smtClean="0">
                          <a:latin typeface="Cambria Math" panose="02040503050406030204" pitchFamily="18" charset="0"/>
                          <a:ea typeface="宋体" panose="02010600030101010101" pitchFamily="2" charset="-122"/>
                          <a:sym typeface="+mn-ea"/>
                        </a:rPr>
                        <m:t>(</m:t>
                      </m:r>
                      <m:r>
                        <a:rPr lang="en-US" altLang="zh-CN" sz="2000" b="0" i="1" smtClean="0">
                          <a:latin typeface="Cambria Math" panose="02040503050406030204" pitchFamily="18" charset="0"/>
                          <a:ea typeface="宋体" panose="02010600030101010101" pitchFamily="2" charset="-122"/>
                          <a:sym typeface="+mn-ea"/>
                        </a:rPr>
                        <m:t>𝑧</m:t>
                      </m:r>
                      <m:r>
                        <a:rPr lang="en-US" altLang="zh-CN" sz="2000" b="0" i="1" smtClean="0">
                          <a:latin typeface="Cambria Math" panose="02040503050406030204" pitchFamily="18" charset="0"/>
                          <a:ea typeface="宋体" panose="02010600030101010101" pitchFamily="2" charset="-122"/>
                          <a:sym typeface="+mn-ea"/>
                        </a:rPr>
                        <m:t>)</m:t>
                      </m:r>
                    </m:oMath>
                  </a14:m>
                  <a:endParaRPr lang="zh-CN" altLang="en-US" sz="2000" dirty="0">
                    <a:latin typeface="宋体" panose="02010600030101010101" pitchFamily="2" charset="-122"/>
                    <a:ea typeface="宋体" panose="02010600030101010101" pitchFamily="2" charset="-122"/>
                    <a:sym typeface="+mn-ea"/>
                  </a:endParaRPr>
                </a:p>
              </p:txBody>
            </p:sp>
          </mc:Choice>
          <mc:Fallback xmlns="">
            <p:sp>
              <p:nvSpPr>
                <p:cNvPr id="43" name="文本框 42">
                  <a:extLst>
                    <a:ext uri="{FF2B5EF4-FFF2-40B4-BE49-F238E27FC236}">
                      <a16:creationId xmlns:a16="http://schemas.microsoft.com/office/drawing/2014/main" id="{B621C4A4-8B07-4F8F-B412-165270208860}"/>
                    </a:ext>
                  </a:extLst>
                </p:cNvPr>
                <p:cNvSpPr txBox="1">
                  <a:spLocks noRot="1" noChangeAspect="1" noMove="1" noResize="1" noEditPoints="1" noAdjustHandles="1" noChangeArrowheads="1" noChangeShapeType="1" noTextEdit="1"/>
                </p:cNvSpPr>
                <p:nvPr/>
              </p:nvSpPr>
              <p:spPr>
                <a:xfrm>
                  <a:off x="902" y="2101"/>
                  <a:ext cx="12720" cy="630"/>
                </a:xfrm>
                <a:prstGeom prst="rect">
                  <a:avLst/>
                </a:prstGeom>
                <a:blipFill>
                  <a:blip r:embed="rId5"/>
                  <a:stretch>
                    <a:fillRect l="-830" t="-10606" b="-22727"/>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D2A5EF01-B0C7-47C9-BDC2-30C6213994CB}"/>
              </a:ext>
            </a:extLst>
          </p:cNvPr>
          <p:cNvGrpSpPr/>
          <p:nvPr/>
        </p:nvGrpSpPr>
        <p:grpSpPr>
          <a:xfrm>
            <a:off x="454073" y="4101266"/>
            <a:ext cx="8233949" cy="400050"/>
            <a:chOff x="652" y="2022"/>
            <a:chExt cx="12967" cy="630"/>
          </a:xfrm>
        </p:grpSpPr>
        <p:sp>
          <p:nvSpPr>
            <p:cNvPr id="45" name="椭圆 44">
              <a:extLst>
                <a:ext uri="{FF2B5EF4-FFF2-40B4-BE49-F238E27FC236}">
                  <a16:creationId xmlns:a16="http://schemas.microsoft.com/office/drawing/2014/main" id="{CB6F8D7B-8468-49B0-872B-8A7D8030F37B}"/>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53496DA4-95E4-4CD9-9D44-75D63696CBD3}"/>
                </a:ext>
              </a:extLst>
            </p:cNvPr>
            <p:cNvSpPr txBox="1"/>
            <p:nvPr/>
          </p:nvSpPr>
          <p:spPr>
            <a:xfrm>
              <a:off x="899" y="2022"/>
              <a:ext cx="12720" cy="630"/>
            </a:xfrm>
            <a:prstGeom prst="rect">
              <a:avLst/>
            </a:prstGeom>
            <a:noFill/>
          </p:spPr>
          <p:txBody>
            <a:bodyPr wrap="square" rtlCol="0" anchor="t">
              <a:spAutoFit/>
            </a:bodyPr>
            <a:lstStyle/>
            <a:p>
              <a:pPr algn="just"/>
              <a:r>
                <a:rPr lang="zh-CN" altLang="en-US" sz="2000" dirty="0">
                  <a:latin typeface="宋体" panose="02010600030101010101" pitchFamily="2" charset="-122"/>
                  <a:ea typeface="宋体" panose="02010600030101010101" pitchFamily="2" charset="-122"/>
                  <a:sym typeface="+mn-ea"/>
                </a:rPr>
                <a:t>方法</a:t>
              </a:r>
              <a:r>
                <a:rPr lang="en-US" altLang="zh-CN" sz="2000" dirty="0">
                  <a:latin typeface="宋体" panose="02010600030101010101" pitchFamily="2" charset="-122"/>
                  <a:ea typeface="宋体" panose="02010600030101010101" pitchFamily="2" charset="-122"/>
                  <a:sym typeface="+mn-ea"/>
                </a:rPr>
                <a:t>I</a:t>
              </a:r>
              <a:r>
                <a:rPr lang="zh-CN" altLang="en-US" sz="2000" dirty="0">
                  <a:latin typeface="宋体" panose="02010600030101010101" pitchFamily="2" charset="-122"/>
                  <a:ea typeface="宋体" panose="02010600030101010101" pitchFamily="2" charset="-122"/>
                  <a:sym typeface="+mn-ea"/>
                </a:rPr>
                <a:t>：精确推断法</a:t>
              </a:r>
              <a:endParaRPr lang="en-US" altLang="zh-CN" sz="2000" dirty="0">
                <a:latin typeface="宋体" panose="02010600030101010101" pitchFamily="2" charset="-122"/>
                <a:ea typeface="宋体" panose="02010600030101010101" pitchFamily="2" charset="-122"/>
                <a:sym typeface="+mn-ea"/>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2A804D-108E-4DC6-9420-9B271F89967F}"/>
                  </a:ext>
                </a:extLst>
              </p:cNvPr>
              <p:cNvSpPr txBox="1"/>
              <p:nvPr/>
            </p:nvSpPr>
            <p:spPr>
              <a:xfrm>
                <a:off x="717089" y="4621694"/>
                <a:ext cx="1978810"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m:oMathPara>
                </a14:m>
                <a:endParaRPr lang="zh-CN" altLang="en-US" dirty="0"/>
              </a:p>
            </p:txBody>
          </p:sp>
        </mc:Choice>
        <mc:Fallback xmlns="">
          <p:sp>
            <p:nvSpPr>
              <p:cNvPr id="5" name="文本框 4">
                <a:extLst>
                  <a:ext uri="{FF2B5EF4-FFF2-40B4-BE49-F238E27FC236}">
                    <a16:creationId xmlns:a16="http://schemas.microsoft.com/office/drawing/2014/main" id="{AF2A804D-108E-4DC6-9420-9B271F89967F}"/>
                  </a:ext>
                </a:extLst>
              </p:cNvPr>
              <p:cNvSpPr txBox="1">
                <a:spLocks noRot="1" noChangeAspect="1" noMove="1" noResize="1" noEditPoints="1" noAdjustHandles="1" noChangeArrowheads="1" noChangeShapeType="1" noTextEdit="1"/>
              </p:cNvSpPr>
              <p:nvPr/>
            </p:nvSpPr>
            <p:spPr>
              <a:xfrm>
                <a:off x="717089" y="4621694"/>
                <a:ext cx="1978810" cy="764505"/>
              </a:xfrm>
              <a:prstGeom prst="rect">
                <a:avLst/>
              </a:prstGeom>
              <a:blipFill>
                <a:blip r:embed="rId6"/>
                <a:stretch>
                  <a:fillRect/>
                </a:stretch>
              </a:blipFill>
            </p:spPr>
            <p:txBody>
              <a:bodyPr/>
              <a:lstStyle/>
              <a:p>
                <a:r>
                  <a:rPr lang="zh-CN" altLang="en-US">
                    <a:noFill/>
                  </a:rPr>
                  <a:t> </a:t>
                </a:r>
              </a:p>
            </p:txBody>
          </p:sp>
        </mc:Fallback>
      </mc:AlternateContent>
      <p:sp>
        <p:nvSpPr>
          <p:cNvPr id="6" name="右大括号 5">
            <a:extLst>
              <a:ext uri="{FF2B5EF4-FFF2-40B4-BE49-F238E27FC236}">
                <a16:creationId xmlns:a16="http://schemas.microsoft.com/office/drawing/2014/main" id="{4522914F-3075-4923-ACDA-23046BB5841D}"/>
              </a:ext>
            </a:extLst>
          </p:cNvPr>
          <p:cNvSpPr/>
          <p:nvPr/>
        </p:nvSpPr>
        <p:spPr>
          <a:xfrm rot="5400000">
            <a:off x="1847848" y="4890224"/>
            <a:ext cx="351482" cy="1083943"/>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A05D0ED-8CCE-4A95-81E2-50CE3307BB6A}"/>
              </a:ext>
            </a:extLst>
          </p:cNvPr>
          <p:cNvSpPr txBox="1"/>
          <p:nvPr/>
        </p:nvSpPr>
        <p:spPr>
          <a:xfrm>
            <a:off x="671505" y="5651627"/>
            <a:ext cx="3828083" cy="646331"/>
          </a:xfrm>
          <a:prstGeom prst="rect">
            <a:avLst/>
          </a:prstGeom>
          <a:noFill/>
        </p:spPr>
        <p:txBody>
          <a:bodyPr wrap="square" rtlCol="0">
            <a:spAutoFit/>
          </a:bodyPr>
          <a:lstStyle/>
          <a:p>
            <a:r>
              <a:rPr lang="zh-CN" altLang="en-US" dirty="0"/>
              <a:t>可遍历即可对所有情况都进行计数，像前面的查表和统计方法</a:t>
            </a:r>
          </a:p>
        </p:txBody>
      </p:sp>
      <p:sp>
        <p:nvSpPr>
          <p:cNvPr id="31" name="右大括号 30">
            <a:extLst>
              <a:ext uri="{FF2B5EF4-FFF2-40B4-BE49-F238E27FC236}">
                <a16:creationId xmlns:a16="http://schemas.microsoft.com/office/drawing/2014/main" id="{65C436CF-C681-4F71-86C3-2E25AE2DD63B}"/>
              </a:ext>
            </a:extLst>
          </p:cNvPr>
          <p:cNvSpPr/>
          <p:nvPr/>
        </p:nvSpPr>
        <p:spPr>
          <a:xfrm>
            <a:off x="4522109" y="4789044"/>
            <a:ext cx="351482" cy="1083943"/>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19FD7E9-1E92-4B55-BC85-73946B12AA86}"/>
                  </a:ext>
                </a:extLst>
              </p:cNvPr>
              <p:cNvSpPr txBox="1"/>
              <p:nvPr/>
            </p:nvSpPr>
            <p:spPr>
              <a:xfrm>
                <a:off x="4896112" y="5063033"/>
                <a:ext cx="3969861" cy="646331"/>
              </a:xfrm>
              <a:prstGeom prst="rect">
                <a:avLst/>
              </a:prstGeom>
              <a:noFill/>
            </p:spPr>
            <p:txBody>
              <a:bodyPr wrap="square" rtlCol="0">
                <a:spAutoFit/>
              </a:bodyPr>
              <a:lstStyle/>
              <a:p>
                <a:r>
                  <a:rPr lang="zh-CN" altLang="en-US" dirty="0"/>
                  <a:t>在当前许多任务中都很难应用，因为</a:t>
                </a:r>
                <a14:m>
                  <m:oMath xmlns:m="http://schemas.openxmlformats.org/officeDocument/2006/math">
                    <m:r>
                      <a:rPr lang="en-US" altLang="zh-CN" i="1" dirty="0" smtClean="0">
                        <a:latin typeface="Cambria Math" panose="02040503050406030204" pitchFamily="18" charset="0"/>
                      </a:rPr>
                      <m:t>𝑧</m:t>
                    </m:r>
                  </m:oMath>
                </a14:m>
                <a:r>
                  <a:rPr lang="zh-CN" altLang="en-US" dirty="0"/>
                  <a:t>是高维连续变量</a:t>
                </a:r>
              </a:p>
            </p:txBody>
          </p:sp>
        </mc:Choice>
        <mc:Fallback xmlns="">
          <p:sp>
            <p:nvSpPr>
              <p:cNvPr id="32" name="文本框 31">
                <a:extLst>
                  <a:ext uri="{FF2B5EF4-FFF2-40B4-BE49-F238E27FC236}">
                    <a16:creationId xmlns:a16="http://schemas.microsoft.com/office/drawing/2014/main" id="{F19FD7E9-1E92-4B55-BC85-73946B12AA86}"/>
                  </a:ext>
                </a:extLst>
              </p:cNvPr>
              <p:cNvSpPr txBox="1">
                <a:spLocks noRot="1" noChangeAspect="1" noMove="1" noResize="1" noEditPoints="1" noAdjustHandles="1" noChangeArrowheads="1" noChangeShapeType="1" noTextEdit="1"/>
              </p:cNvSpPr>
              <p:nvPr/>
            </p:nvSpPr>
            <p:spPr>
              <a:xfrm>
                <a:off x="4896112" y="5063033"/>
                <a:ext cx="3969861" cy="646331"/>
              </a:xfrm>
              <a:prstGeom prst="rect">
                <a:avLst/>
              </a:prstGeom>
              <a:blipFill>
                <a:blip r:embed="rId7"/>
                <a:stretch>
                  <a:fillRect l="-1229" t="-7547" b="-11321"/>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026F13C5-EE6F-4E68-8526-9E92DFF85370}"/>
              </a:ext>
            </a:extLst>
          </p:cNvPr>
          <p:cNvSpPr/>
          <p:nvPr/>
        </p:nvSpPr>
        <p:spPr>
          <a:xfrm>
            <a:off x="2854411" y="1365163"/>
            <a:ext cx="376881" cy="2071744"/>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58EA72-FC11-41A2-8031-FB514938FF6A}"/>
                  </a:ext>
                </a:extLst>
              </p:cNvPr>
              <p:cNvSpPr txBox="1"/>
              <p:nvPr/>
            </p:nvSpPr>
            <p:spPr>
              <a:xfrm>
                <a:off x="2885506" y="999263"/>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8" name="文本框 7">
                <a:extLst>
                  <a:ext uri="{FF2B5EF4-FFF2-40B4-BE49-F238E27FC236}">
                    <a16:creationId xmlns:a16="http://schemas.microsoft.com/office/drawing/2014/main" id="{DB58EA72-FC11-41A2-8031-FB514938FF6A}"/>
                  </a:ext>
                </a:extLst>
              </p:cNvPr>
              <p:cNvSpPr txBox="1">
                <a:spLocks noRot="1" noChangeAspect="1" noMove="1" noResize="1" noEditPoints="1" noAdjustHandles="1" noChangeArrowheads="1" noChangeShapeType="1" noTextEdit="1"/>
              </p:cNvSpPr>
              <p:nvPr/>
            </p:nvSpPr>
            <p:spPr>
              <a:xfrm>
                <a:off x="2885506" y="999263"/>
                <a:ext cx="353751"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02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221" y="429"/>
              <a:ext cx="982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学习方法</a:t>
              </a:r>
            </a:p>
          </p:txBody>
        </p:sp>
      </p:grpSp>
      <p:pic>
        <p:nvPicPr>
          <p:cNvPr id="18" name="图片 17">
            <a:extLst>
              <a:ext uri="{FF2B5EF4-FFF2-40B4-BE49-F238E27FC236}">
                <a16:creationId xmlns:a16="http://schemas.microsoft.com/office/drawing/2014/main" id="{932BA91D-EF71-48E9-ADAF-04A942950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96" y="1365163"/>
            <a:ext cx="4425701" cy="2063837"/>
          </a:xfrm>
          <a:prstGeom prst="rect">
            <a:avLst/>
          </a:prstGeom>
        </p:spPr>
      </p:pic>
      <p:grpSp>
        <p:nvGrpSpPr>
          <p:cNvPr id="22" name="组合 21">
            <a:extLst>
              <a:ext uri="{FF2B5EF4-FFF2-40B4-BE49-F238E27FC236}">
                <a16:creationId xmlns:a16="http://schemas.microsoft.com/office/drawing/2014/main" id="{EE0ED7D5-FD7D-4183-929D-FE9B270463D3}"/>
              </a:ext>
            </a:extLst>
          </p:cNvPr>
          <p:cNvGrpSpPr/>
          <p:nvPr/>
        </p:nvGrpSpPr>
        <p:grpSpPr>
          <a:xfrm>
            <a:off x="5216123" y="1630531"/>
            <a:ext cx="3704992" cy="815316"/>
            <a:chOff x="1707267" y="4269490"/>
            <a:chExt cx="5929637" cy="1217141"/>
          </a:xfrm>
        </p:grpSpPr>
        <p:sp>
          <p:nvSpPr>
            <p:cNvPr id="23" name="矩形 22">
              <a:extLst>
                <a:ext uri="{FF2B5EF4-FFF2-40B4-BE49-F238E27FC236}">
                  <a16:creationId xmlns:a16="http://schemas.microsoft.com/office/drawing/2014/main" id="{9FD24994-C730-4EC6-A6A0-31165C3DE54E}"/>
                </a:ext>
              </a:extLst>
            </p:cNvPr>
            <p:cNvSpPr/>
            <p:nvPr/>
          </p:nvSpPr>
          <p:spPr>
            <a:xfrm>
              <a:off x="1707267" y="4269490"/>
              <a:ext cx="5929637" cy="121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544203-1ACC-4526-8D18-079E7CA1F467}"/>
                </a:ext>
              </a:extLst>
            </p:cNvPr>
            <p:cNvSpPr/>
            <p:nvPr/>
          </p:nvSpPr>
          <p:spPr>
            <a:xfrm>
              <a:off x="3107550"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Y</a:t>
              </a:r>
              <a:endParaRPr lang="zh-CN" altLang="en-US" dirty="0"/>
            </a:p>
          </p:txBody>
        </p:sp>
        <p:sp>
          <p:nvSpPr>
            <p:cNvPr id="25" name="椭圆 24">
              <a:extLst>
                <a:ext uri="{FF2B5EF4-FFF2-40B4-BE49-F238E27FC236}">
                  <a16:creationId xmlns:a16="http://schemas.microsoft.com/office/drawing/2014/main" id="{9440851B-C576-4D41-9DBD-5C9E3737AE18}"/>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6" name="直接箭头连接符 25">
              <a:extLst>
                <a:ext uri="{FF2B5EF4-FFF2-40B4-BE49-F238E27FC236}">
                  <a16:creationId xmlns:a16="http://schemas.microsoft.com/office/drawing/2014/main" id="{C516BB17-BE9E-4FF7-935C-948C069BA9F0}"/>
                </a:ext>
              </a:extLst>
            </p:cNvPr>
            <p:cNvCxnSpPr>
              <a:cxnSpLocks/>
              <a:stCxn id="24" idx="6"/>
              <a:endCxn id="27"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椭圆 26">
              <a:extLst>
                <a:ext uri="{FF2B5EF4-FFF2-40B4-BE49-F238E27FC236}">
                  <a16:creationId xmlns:a16="http://schemas.microsoft.com/office/drawing/2014/main" id="{B13E8350-B9DF-442D-BE40-1FCB49912C05}"/>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8" name="直接箭头连接符 27">
              <a:extLst>
                <a:ext uri="{FF2B5EF4-FFF2-40B4-BE49-F238E27FC236}">
                  <a16:creationId xmlns:a16="http://schemas.microsoft.com/office/drawing/2014/main" id="{52D061E0-62D8-4728-843E-7976A2CD8FC3}"/>
                </a:ext>
              </a:extLst>
            </p:cNvPr>
            <p:cNvCxnSpPr>
              <a:cxnSpLocks/>
              <a:stCxn id="27" idx="6"/>
              <a:endCxn id="25"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7D0D9E6-4BFB-4313-81F4-C4727CD0B4D3}"/>
              </a:ext>
            </a:extLst>
          </p:cNvPr>
          <p:cNvSpPr txBox="1"/>
          <p:nvPr/>
        </p:nvSpPr>
        <p:spPr>
          <a:xfrm>
            <a:off x="6591159" y="2231907"/>
            <a:ext cx="1165704" cy="830997"/>
          </a:xfrm>
          <a:prstGeom prst="rect">
            <a:avLst/>
          </a:prstGeom>
          <a:noFill/>
        </p:spPr>
        <p:txBody>
          <a:bodyPr wrap="none" rtlCol="0">
            <a:spAutoFit/>
          </a:bodyPr>
          <a:lstStyle/>
          <a:p>
            <a:r>
              <a:rPr lang="en-US" altLang="zh-CN" sz="1600" dirty="0"/>
              <a:t>X:</a:t>
            </a:r>
            <a:r>
              <a:rPr lang="zh-CN" altLang="en-US" sz="1600" dirty="0"/>
              <a:t>输入图片</a:t>
            </a:r>
            <a:endParaRPr lang="en-US" altLang="zh-CN" sz="1600" dirty="0"/>
          </a:p>
          <a:p>
            <a:r>
              <a:rPr lang="en-US" altLang="zh-CN" sz="1600" dirty="0"/>
              <a:t>Z:</a:t>
            </a:r>
            <a:r>
              <a:rPr lang="zh-CN" altLang="en-US" sz="1600" dirty="0"/>
              <a:t>隐向量</a:t>
            </a:r>
            <a:endParaRPr lang="en-US" altLang="zh-CN" sz="1600" dirty="0"/>
          </a:p>
          <a:p>
            <a:r>
              <a:rPr lang="en-US" altLang="zh-CN" sz="1600" dirty="0"/>
              <a:t>Y:</a:t>
            </a:r>
            <a:r>
              <a:rPr lang="zh-CN" altLang="en-US" sz="1600" dirty="0"/>
              <a:t>标签</a:t>
            </a:r>
          </a:p>
        </p:txBody>
      </p:sp>
      <p:sp>
        <p:nvSpPr>
          <p:cNvPr id="3" name="箭头: 右 2">
            <a:extLst>
              <a:ext uri="{FF2B5EF4-FFF2-40B4-BE49-F238E27FC236}">
                <a16:creationId xmlns:a16="http://schemas.microsoft.com/office/drawing/2014/main" id="{DAB825D9-F2DC-4C3F-A233-7889B1083CD2}"/>
              </a:ext>
            </a:extLst>
          </p:cNvPr>
          <p:cNvSpPr/>
          <p:nvPr/>
        </p:nvSpPr>
        <p:spPr>
          <a:xfrm>
            <a:off x="5096476" y="2214553"/>
            <a:ext cx="543698"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3AD65320-A95A-4A9F-96DB-DFD99A2C5DB6}"/>
              </a:ext>
            </a:extLst>
          </p:cNvPr>
          <p:cNvGrpSpPr/>
          <p:nvPr/>
        </p:nvGrpSpPr>
        <p:grpSpPr>
          <a:xfrm>
            <a:off x="454073" y="3514352"/>
            <a:ext cx="8235854" cy="494665"/>
            <a:chOff x="652" y="2101"/>
            <a:chExt cx="12970" cy="779"/>
          </a:xfrm>
        </p:grpSpPr>
        <p:sp>
          <p:nvSpPr>
            <p:cNvPr id="42" name="椭圆 41">
              <a:extLst>
                <a:ext uri="{FF2B5EF4-FFF2-40B4-BE49-F238E27FC236}">
                  <a16:creationId xmlns:a16="http://schemas.microsoft.com/office/drawing/2014/main" id="{E50756E3-C9AF-44BE-96A3-147E4D512CF2}"/>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621C4A4-8B07-4F8F-B412-165270208860}"/>
                    </a:ext>
                  </a:extLst>
                </p:cNvPr>
                <p:cNvSpPr txBox="1"/>
                <p:nvPr/>
              </p:nvSpPr>
              <p:spPr>
                <a:xfrm>
                  <a:off x="902" y="2101"/>
                  <a:ext cx="12720" cy="779"/>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学习出隐变量的分布参数：</a:t>
                  </a:r>
                  <a14:m>
                    <m:oMath xmlns:m="http://schemas.openxmlformats.org/officeDocument/2006/math">
                      <m:sSub>
                        <m:sSubPr>
                          <m:ctrlPr>
                            <a:rPr lang="en-US" altLang="zh-CN" sz="2400" b="0" i="1" smtClean="0">
                              <a:latin typeface="Cambria Math" panose="02040503050406030204" pitchFamily="18" charset="0"/>
                              <a:ea typeface="宋体" panose="02010600030101010101" pitchFamily="2" charset="-122"/>
                              <a:sym typeface="+mn-ea"/>
                            </a:rPr>
                          </m:ctrlPr>
                        </m:sSubPr>
                        <m:e>
                          <m:r>
                            <a:rPr lang="en-US" altLang="zh-CN" sz="2400" b="0" i="1" smtClean="0">
                              <a:latin typeface="Cambria Math" panose="02040503050406030204" pitchFamily="18" charset="0"/>
                              <a:ea typeface="宋体" panose="02010600030101010101" pitchFamily="2" charset="-122"/>
                              <a:sym typeface="+mn-ea"/>
                            </a:rPr>
                            <m:t>𝑝</m:t>
                          </m:r>
                        </m:e>
                        <m:sub>
                          <m:r>
                            <a:rPr lang="en-US" altLang="zh-CN" sz="2400" b="0" i="1" smtClean="0">
                              <a:latin typeface="Cambria Math" panose="02040503050406030204" pitchFamily="18" charset="0"/>
                              <a:ea typeface="宋体" panose="02010600030101010101" pitchFamily="2" charset="-122"/>
                              <a:sym typeface="+mn-ea"/>
                            </a:rPr>
                            <m:t>𝜙</m:t>
                          </m:r>
                        </m:sub>
                      </m:sSub>
                      <m:r>
                        <a:rPr lang="en-US" altLang="zh-CN" sz="2400" b="0" i="1" smtClean="0">
                          <a:latin typeface="Cambria Math" panose="02040503050406030204" pitchFamily="18" charset="0"/>
                          <a:ea typeface="宋体" panose="02010600030101010101" pitchFamily="2" charset="-122"/>
                          <a:sym typeface="+mn-ea"/>
                        </a:rPr>
                        <m:t>(</m:t>
                      </m:r>
                      <m:r>
                        <a:rPr lang="en-US" altLang="zh-CN" sz="2400" b="0" i="1" smtClean="0">
                          <a:latin typeface="Cambria Math" panose="02040503050406030204" pitchFamily="18" charset="0"/>
                          <a:ea typeface="宋体" panose="02010600030101010101" pitchFamily="2" charset="-122"/>
                          <a:sym typeface="+mn-ea"/>
                        </a:rPr>
                        <m:t>𝑧</m:t>
                      </m:r>
                      <m:r>
                        <a:rPr lang="en-US" altLang="zh-CN" sz="2400" b="0" i="1" smtClean="0">
                          <a:latin typeface="Cambria Math" panose="02040503050406030204" pitchFamily="18" charset="0"/>
                          <a:ea typeface="宋体" panose="02010600030101010101" pitchFamily="2" charset="-122"/>
                          <a:sym typeface="+mn-ea"/>
                        </a:rPr>
                        <m:t>)</m:t>
                      </m:r>
                    </m:oMath>
                  </a14:m>
                  <a:endParaRPr lang="zh-CN" altLang="en-US" sz="2400" dirty="0">
                    <a:latin typeface="宋体" panose="02010600030101010101" pitchFamily="2" charset="-122"/>
                    <a:ea typeface="宋体" panose="02010600030101010101" pitchFamily="2" charset="-122"/>
                    <a:sym typeface="+mn-ea"/>
                  </a:endParaRPr>
                </a:p>
              </p:txBody>
            </p:sp>
          </mc:Choice>
          <mc:Fallback xmlns="">
            <p:sp>
              <p:nvSpPr>
                <p:cNvPr id="43" name="文本框 42">
                  <a:extLst>
                    <a:ext uri="{FF2B5EF4-FFF2-40B4-BE49-F238E27FC236}">
                      <a16:creationId xmlns:a16="http://schemas.microsoft.com/office/drawing/2014/main" id="{B621C4A4-8B07-4F8F-B412-165270208860}"/>
                    </a:ext>
                  </a:extLst>
                </p:cNvPr>
                <p:cNvSpPr txBox="1">
                  <a:spLocks noRot="1" noChangeAspect="1" noMove="1" noResize="1" noEditPoints="1" noAdjustHandles="1" noChangeArrowheads="1" noChangeShapeType="1" noTextEdit="1"/>
                </p:cNvSpPr>
                <p:nvPr/>
              </p:nvSpPr>
              <p:spPr>
                <a:xfrm>
                  <a:off x="902" y="2101"/>
                  <a:ext cx="12720" cy="779"/>
                </a:xfrm>
                <a:prstGeom prst="rect">
                  <a:avLst/>
                </a:prstGeom>
                <a:blipFill>
                  <a:blip r:embed="rId4"/>
                  <a:stretch>
                    <a:fillRect l="-1208" t="-13580" b="-17284"/>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D2A5EF01-B0C7-47C9-BDC2-30C6213994CB}"/>
              </a:ext>
            </a:extLst>
          </p:cNvPr>
          <p:cNvGrpSpPr/>
          <p:nvPr/>
        </p:nvGrpSpPr>
        <p:grpSpPr>
          <a:xfrm>
            <a:off x="454073" y="4162949"/>
            <a:ext cx="8233949" cy="461645"/>
            <a:chOff x="652" y="2022"/>
            <a:chExt cx="12967" cy="727"/>
          </a:xfrm>
        </p:grpSpPr>
        <p:sp>
          <p:nvSpPr>
            <p:cNvPr id="45" name="椭圆 44">
              <a:extLst>
                <a:ext uri="{FF2B5EF4-FFF2-40B4-BE49-F238E27FC236}">
                  <a16:creationId xmlns:a16="http://schemas.microsoft.com/office/drawing/2014/main" id="{CB6F8D7B-8468-49B0-872B-8A7D8030F37B}"/>
                </a:ext>
              </a:extLst>
            </p:cNvPr>
            <p:cNvSpPr/>
            <p:nvPr/>
          </p:nvSpPr>
          <p:spPr>
            <a:xfrm>
              <a:off x="652" y="2261"/>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53496DA4-95E4-4CD9-9D44-75D63696CBD3}"/>
                </a:ext>
              </a:extLst>
            </p:cNvPr>
            <p:cNvSpPr txBox="1"/>
            <p:nvPr/>
          </p:nvSpPr>
          <p:spPr>
            <a:xfrm>
              <a:off x="899" y="2022"/>
              <a:ext cx="12720" cy="727"/>
            </a:xfrm>
            <a:prstGeom prst="rect">
              <a:avLst/>
            </a:prstGeom>
            <a:noFill/>
          </p:spPr>
          <p:txBody>
            <a:bodyPr wrap="square" rtlCol="0" anchor="t">
              <a:spAutoFit/>
            </a:bodyPr>
            <a:lstStyle/>
            <a:p>
              <a:pPr algn="just"/>
              <a:r>
                <a:rPr lang="zh-CN" altLang="en-US" sz="2400" dirty="0">
                  <a:latin typeface="宋体" panose="02010600030101010101" pitchFamily="2" charset="-122"/>
                  <a:ea typeface="宋体" panose="02010600030101010101" pitchFamily="2" charset="-122"/>
                  <a:sym typeface="+mn-ea"/>
                </a:rPr>
                <a:t>方法</a:t>
              </a:r>
              <a:r>
                <a:rPr lang="en-US" altLang="zh-CN" sz="2400" dirty="0">
                  <a:latin typeface="宋体" panose="02010600030101010101" pitchFamily="2" charset="-122"/>
                  <a:ea typeface="宋体" panose="02010600030101010101" pitchFamily="2" charset="-122"/>
                  <a:sym typeface="+mn-ea"/>
                </a:rPr>
                <a:t>I</a:t>
              </a:r>
              <a:r>
                <a:rPr lang="zh-CN" altLang="en-US" sz="2400" dirty="0">
                  <a:latin typeface="宋体" panose="02010600030101010101" pitchFamily="2" charset="-122"/>
                  <a:ea typeface="宋体" panose="02010600030101010101" pitchFamily="2" charset="-122"/>
                  <a:sym typeface="+mn-ea"/>
                </a:rPr>
                <a:t>：近似推断法</a:t>
              </a:r>
              <a:endParaRPr lang="en-US" altLang="zh-CN" sz="2400" dirty="0">
                <a:latin typeface="宋体" panose="02010600030101010101" pitchFamily="2" charset="-122"/>
                <a:ea typeface="宋体" panose="02010600030101010101" pitchFamily="2" charset="-122"/>
                <a:sym typeface="+mn-ea"/>
              </a:endParaRPr>
            </a:p>
          </p:txBody>
        </p:sp>
      </p:grpSp>
      <p:sp>
        <p:nvSpPr>
          <p:cNvPr id="29" name="文本框 28">
            <a:extLst>
              <a:ext uri="{FF2B5EF4-FFF2-40B4-BE49-F238E27FC236}">
                <a16:creationId xmlns:a16="http://schemas.microsoft.com/office/drawing/2014/main" id="{DAA5E893-0177-4537-9356-8C32BC277F8D}"/>
              </a:ext>
            </a:extLst>
          </p:cNvPr>
          <p:cNvSpPr txBox="1"/>
          <p:nvPr/>
        </p:nvSpPr>
        <p:spPr>
          <a:xfrm>
            <a:off x="3625335" y="4209105"/>
            <a:ext cx="2942282" cy="369332"/>
          </a:xfrm>
          <a:prstGeom prst="rect">
            <a:avLst/>
          </a:prstGeom>
          <a:noFill/>
        </p:spPr>
        <p:txBody>
          <a:bodyPr wrap="square" rtlCol="0" anchor="t">
            <a:spAutoFit/>
          </a:bodyPr>
          <a:lstStyle/>
          <a:p>
            <a:pPr algn="just"/>
            <a:r>
              <a:rPr lang="zh-CN" altLang="en-US" dirty="0">
                <a:solidFill>
                  <a:srgbClr val="FF0000"/>
                </a:solidFill>
                <a:latin typeface="宋体" panose="02010600030101010101" pitchFamily="2" charset="-122"/>
                <a:ea typeface="宋体" panose="02010600030101010101" pitchFamily="2" charset="-122"/>
                <a:sym typeface="+mn-ea"/>
              </a:rPr>
              <a:t>本节课程重点中的重点！！</a:t>
            </a:r>
            <a:endParaRPr lang="en-US" altLang="zh-CN" dirty="0">
              <a:solidFill>
                <a:srgbClr val="FF0000"/>
              </a:solidFill>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115792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6826" y="429"/>
              <a:ext cx="722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含隐变量的参数学习</a:t>
              </a:r>
            </a:p>
          </p:txBody>
        </p:sp>
      </p:grpSp>
      <p:grpSp>
        <p:nvGrpSpPr>
          <p:cNvPr id="3" name="组合 2"/>
          <p:cNvGrpSpPr/>
          <p:nvPr/>
        </p:nvGrpSpPr>
        <p:grpSpPr>
          <a:xfrm>
            <a:off x="603250" y="1061085"/>
            <a:ext cx="7954010" cy="460375"/>
            <a:chOff x="814" y="3480"/>
            <a:chExt cx="12526" cy="725"/>
          </a:xfrm>
        </p:grpSpPr>
        <p:sp>
          <p:nvSpPr>
            <p:cNvPr id="5" name="椭圆 4"/>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64" y="3480"/>
              <a:ext cx="12276" cy="725"/>
            </a:xfrm>
            <a:prstGeom prst="rect">
              <a:avLst/>
            </a:prstGeom>
            <a:noFill/>
          </p:spPr>
          <p:txBody>
            <a:bodyPr wrap="square" rtlCol="0" anchor="t">
              <a:spAutoFit/>
            </a:bodyPr>
            <a:lstStyle/>
            <a:p>
              <a:pPr marL="0" lvl="1" algn="just">
                <a:buClrTx/>
                <a:buSzTx/>
                <a:buFontTx/>
              </a:pPr>
              <a:r>
                <a:rPr lang="zh-CN" altLang="en-US" sz="2400" dirty="0">
                  <a:sym typeface="+mn-ea"/>
                </a:rPr>
                <a:t>隐变量即变量是不可观测的</a:t>
              </a:r>
            </a:p>
          </p:txBody>
        </p:sp>
      </p:grpSp>
      <p:grpSp>
        <p:nvGrpSpPr>
          <p:cNvPr id="2" name="组合 1"/>
          <p:cNvGrpSpPr/>
          <p:nvPr/>
        </p:nvGrpSpPr>
        <p:grpSpPr>
          <a:xfrm>
            <a:off x="603250" y="2487899"/>
            <a:ext cx="7954010" cy="460375"/>
            <a:chOff x="814" y="3480"/>
            <a:chExt cx="12526" cy="725"/>
          </a:xfrm>
        </p:grpSpPr>
        <p:sp>
          <p:nvSpPr>
            <p:cNvPr id="4" name="椭圆 3"/>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064" y="3480"/>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点估计：最大似然和最大后验法</a:t>
              </a:r>
            </a:p>
          </p:txBody>
        </p:sp>
      </p:grpSp>
      <p:grpSp>
        <p:nvGrpSpPr>
          <p:cNvPr id="20" name="组合 19"/>
          <p:cNvGrpSpPr/>
          <p:nvPr/>
        </p:nvGrpSpPr>
        <p:grpSpPr>
          <a:xfrm>
            <a:off x="5448935" y="3188818"/>
            <a:ext cx="3357880" cy="563880"/>
            <a:chOff x="300" y="2124"/>
            <a:chExt cx="5288" cy="888"/>
          </a:xfrm>
        </p:grpSpPr>
        <p:sp>
          <p:nvSpPr>
            <p:cNvPr id="21" name="矩形 20"/>
            <p:cNvSpPr/>
            <p:nvPr/>
          </p:nvSpPr>
          <p:spPr>
            <a:xfrm>
              <a:off x="300" y="2124"/>
              <a:ext cx="5226" cy="888"/>
            </a:xfrm>
            <a:prstGeom prst="rect">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00" y="2254"/>
              <a:ext cx="5288" cy="628"/>
            </a:xfrm>
            <a:prstGeom prst="rect">
              <a:avLst/>
            </a:prstGeom>
            <a:noFill/>
          </p:spPr>
          <p:txBody>
            <a:bodyPr wrap="none" rtlCol="0">
              <a:spAutoFit/>
            </a:bodyPr>
            <a:lstStyle/>
            <a:p>
              <a:pPr marL="0" lvl="1" algn="l"/>
              <a:r>
                <a:rPr lang="zh-CN" altLang="en-US" sz="2000" dirty="0">
                  <a:sym typeface="+mn-ea"/>
                </a:rPr>
                <a:t>需要用</a:t>
              </a:r>
              <a:r>
                <a:rPr lang="en-US" altLang="zh-CN" sz="2000" dirty="0">
                  <a:latin typeface="Times New Roman" panose="02020603050405020304" charset="0"/>
                  <a:cs typeface="Times New Roman" panose="02020603050405020304" charset="0"/>
                  <a:sym typeface="+mn-ea"/>
                </a:rPr>
                <a:t>EM</a:t>
              </a:r>
              <a:r>
                <a:rPr lang="zh-CN" altLang="en-US" sz="2000" dirty="0">
                  <a:sym typeface="+mn-ea"/>
                </a:rPr>
                <a:t>算法进行参数估计</a:t>
              </a:r>
            </a:p>
          </p:txBody>
        </p:sp>
      </p:grpSp>
      <p:grpSp>
        <p:nvGrpSpPr>
          <p:cNvPr id="22" name="组合 21">
            <a:extLst>
              <a:ext uri="{FF2B5EF4-FFF2-40B4-BE49-F238E27FC236}">
                <a16:creationId xmlns:a16="http://schemas.microsoft.com/office/drawing/2014/main" id="{DE28CAEA-01AA-4BAF-A9CD-6A44F6EE22C0}"/>
              </a:ext>
            </a:extLst>
          </p:cNvPr>
          <p:cNvGrpSpPr/>
          <p:nvPr/>
        </p:nvGrpSpPr>
        <p:grpSpPr>
          <a:xfrm>
            <a:off x="2802759" y="1862142"/>
            <a:ext cx="1848462" cy="343509"/>
            <a:chOff x="3107550" y="4541748"/>
            <a:chExt cx="2958363" cy="512806"/>
          </a:xfrm>
        </p:grpSpPr>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88FF3162-8286-4213-B568-B1214FC9F95C}"/>
                    </a:ext>
                  </a:extLst>
                </p:cNvPr>
                <p:cNvSpPr/>
                <p:nvPr/>
              </p:nvSpPr>
              <p:spPr>
                <a:xfrm>
                  <a:off x="3107550" y="4541749"/>
                  <a:ext cx="537519" cy="5128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25" name="椭圆 24">
                  <a:extLst>
                    <a:ext uri="{FF2B5EF4-FFF2-40B4-BE49-F238E27FC236}">
                      <a16:creationId xmlns:a16="http://schemas.microsoft.com/office/drawing/2014/main" id="{88FF3162-8286-4213-B568-B1214FC9F95C}"/>
                    </a:ext>
                  </a:extLst>
                </p:cNvPr>
                <p:cNvSpPr>
                  <a:spLocks noRot="1" noChangeAspect="1" noMove="1" noResize="1" noEditPoints="1" noAdjustHandles="1" noChangeArrowheads="1" noChangeShapeType="1" noTextEdit="1"/>
                </p:cNvSpPr>
                <p:nvPr/>
              </p:nvSpPr>
              <p:spPr>
                <a:xfrm>
                  <a:off x="3107550" y="4541749"/>
                  <a:ext cx="537519" cy="512805"/>
                </a:xfrm>
                <a:prstGeom prst="ellipse">
                  <a:avLst/>
                </a:prstGeom>
                <a:blipFill>
                  <a:blip r:embed="rId5"/>
                  <a:stretch>
                    <a:fillRect/>
                  </a:stretch>
                </a:blipFill>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749F2118-74B7-478C-BD06-39BF25D642D6}"/>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7" name="直接箭头连接符 26">
              <a:extLst>
                <a:ext uri="{FF2B5EF4-FFF2-40B4-BE49-F238E27FC236}">
                  <a16:creationId xmlns:a16="http://schemas.microsoft.com/office/drawing/2014/main" id="{075F5A95-F582-4CFF-AEED-A7DD1D95EBA3}"/>
                </a:ext>
              </a:extLst>
            </p:cNvPr>
            <p:cNvCxnSpPr>
              <a:cxnSpLocks/>
              <a:stCxn id="25" idx="6"/>
              <a:endCxn id="28"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椭圆 27">
              <a:extLst>
                <a:ext uri="{FF2B5EF4-FFF2-40B4-BE49-F238E27FC236}">
                  <a16:creationId xmlns:a16="http://schemas.microsoft.com/office/drawing/2014/main" id="{C505BF51-71D5-4663-BDD3-DAF3817E07FE}"/>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9" name="直接箭头连接符 28">
              <a:extLst>
                <a:ext uri="{FF2B5EF4-FFF2-40B4-BE49-F238E27FC236}">
                  <a16:creationId xmlns:a16="http://schemas.microsoft.com/office/drawing/2014/main" id="{717448C7-DC9D-4A01-B042-68AFE0DDF9AC}"/>
                </a:ext>
              </a:extLst>
            </p:cNvPr>
            <p:cNvCxnSpPr>
              <a:cxnSpLocks/>
              <a:stCxn id="28" idx="6"/>
              <a:endCxn id="26"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04988D-6319-4CF8-A7A7-C450D40A4BEC}"/>
                  </a:ext>
                </a:extLst>
              </p:cNvPr>
              <p:cNvSpPr txBox="1"/>
              <p:nvPr/>
            </p:nvSpPr>
            <p:spPr>
              <a:xfrm>
                <a:off x="5140155" y="1891567"/>
                <a:ext cx="2976584" cy="369332"/>
              </a:xfrm>
              <a:prstGeom prst="rect">
                <a:avLst/>
              </a:prstGeom>
              <a:noFill/>
            </p:spPr>
            <p:txBody>
              <a:bodyPr wrap="none" rtlCol="0">
                <a:spAutoFit/>
              </a:bodyPr>
              <a:lstStyle/>
              <a:p>
                <a:r>
                  <a:rPr lang="zh-CN" altLang="en-US" i="1" dirty="0"/>
                  <a:t>假设参数</a:t>
                </a:r>
                <a14:m>
                  <m:oMath xmlns:m="http://schemas.openxmlformats.org/officeDocument/2006/math">
                    <m:r>
                      <a:rPr lang="en-US" altLang="zh-CN" b="0" i="1" smtClean="0">
                        <a:latin typeface="Cambria Math" panose="02040503050406030204" pitchFamily="18" charset="0"/>
                      </a:rPr>
                      <m:t>𝑧</m:t>
                    </m:r>
                  </m:oMath>
                </a14:m>
                <a:r>
                  <a:rPr lang="zh-CN" altLang="en-US" i="1" dirty="0"/>
                  <a:t>的分布的参数是</a:t>
                </a:r>
                <a14:m>
                  <m:oMath xmlns:m="http://schemas.openxmlformats.org/officeDocument/2006/math">
                    <m:r>
                      <a:rPr lang="en-US" altLang="zh-CN" b="0" i="1" smtClean="0">
                        <a:latin typeface="Cambria Math" panose="02040503050406030204" pitchFamily="18" charset="0"/>
                      </a:rPr>
                      <m:t>𝜃</m:t>
                    </m:r>
                  </m:oMath>
                </a14:m>
                <a:endParaRPr lang="zh-CN" altLang="en-US" i="1" dirty="0"/>
              </a:p>
            </p:txBody>
          </p:sp>
        </mc:Choice>
        <mc:Fallback xmlns="">
          <p:sp>
            <p:nvSpPr>
              <p:cNvPr id="11" name="文本框 10">
                <a:extLst>
                  <a:ext uri="{FF2B5EF4-FFF2-40B4-BE49-F238E27FC236}">
                    <a16:creationId xmlns:a16="http://schemas.microsoft.com/office/drawing/2014/main" id="{D204988D-6319-4CF8-A7A7-C450D40A4BEC}"/>
                  </a:ext>
                </a:extLst>
              </p:cNvPr>
              <p:cNvSpPr txBox="1">
                <a:spLocks noRot="1" noChangeAspect="1" noMove="1" noResize="1" noEditPoints="1" noAdjustHandles="1" noChangeArrowheads="1" noChangeShapeType="1" noTextEdit="1"/>
              </p:cNvSpPr>
              <p:nvPr/>
            </p:nvSpPr>
            <p:spPr>
              <a:xfrm>
                <a:off x="5140155" y="1891567"/>
                <a:ext cx="2976584" cy="369332"/>
              </a:xfrm>
              <a:prstGeom prst="rect">
                <a:avLst/>
              </a:prstGeom>
              <a:blipFill>
                <a:blip r:embed="rId6"/>
                <a:stretch>
                  <a:fillRect l="-1639" t="-13115" b="-19672"/>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78C7F3A4-E4DF-4A5B-A1B2-D62266706D0F}"/>
              </a:ext>
            </a:extLst>
          </p:cNvPr>
          <p:cNvGrpSpPr/>
          <p:nvPr/>
        </p:nvGrpSpPr>
        <p:grpSpPr>
          <a:xfrm>
            <a:off x="603250" y="4011391"/>
            <a:ext cx="7954010" cy="460375"/>
            <a:chOff x="814" y="3480"/>
            <a:chExt cx="12526" cy="725"/>
          </a:xfrm>
        </p:grpSpPr>
        <p:sp>
          <p:nvSpPr>
            <p:cNvPr id="43" name="椭圆 42">
              <a:extLst>
                <a:ext uri="{FF2B5EF4-FFF2-40B4-BE49-F238E27FC236}">
                  <a16:creationId xmlns:a16="http://schemas.microsoft.com/office/drawing/2014/main" id="{828DC2BE-6D18-4FA1-B8C4-06E538525257}"/>
                </a:ext>
              </a:extLst>
            </p:cNvPr>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4" name="文本框 43">
              <a:extLst>
                <a:ext uri="{FF2B5EF4-FFF2-40B4-BE49-F238E27FC236}">
                  <a16:creationId xmlns:a16="http://schemas.microsoft.com/office/drawing/2014/main" id="{9C22D9C6-4D71-4F66-BF36-10DC3B571F25}"/>
                </a:ext>
              </a:extLst>
            </p:cNvPr>
            <p:cNvSpPr txBox="1"/>
            <p:nvPr/>
          </p:nvSpPr>
          <p:spPr>
            <a:xfrm>
              <a:off x="1064" y="3480"/>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贝叶斯估计：最大化概率期望</a:t>
              </a:r>
            </a:p>
          </p:txBody>
        </p:sp>
      </p:grpSp>
      <p:pic>
        <p:nvPicPr>
          <p:cNvPr id="12" name="图片 11">
            <a:extLst>
              <a:ext uri="{FF2B5EF4-FFF2-40B4-BE49-F238E27FC236}">
                <a16:creationId xmlns:a16="http://schemas.microsoft.com/office/drawing/2014/main" id="{8CD2759B-9CF4-4DAE-A9E3-17541C85A653}"/>
              </a:ext>
            </a:extLst>
          </p:cNvPr>
          <p:cNvPicPr>
            <a:picLocks noChangeAspect="1"/>
          </p:cNvPicPr>
          <p:nvPr/>
        </p:nvPicPr>
        <p:blipFill>
          <a:blip r:embed="rId7"/>
          <a:stretch>
            <a:fillRect/>
          </a:stretch>
        </p:blipFill>
        <p:spPr>
          <a:xfrm>
            <a:off x="762000" y="3221175"/>
            <a:ext cx="2139390" cy="460375"/>
          </a:xfrm>
          <a:prstGeom prst="rect">
            <a:avLst/>
          </a:prstGeom>
        </p:spPr>
      </p:pic>
      <p:pic>
        <p:nvPicPr>
          <p:cNvPr id="13" name="图片 12">
            <a:extLst>
              <a:ext uri="{FF2B5EF4-FFF2-40B4-BE49-F238E27FC236}">
                <a16:creationId xmlns:a16="http://schemas.microsoft.com/office/drawing/2014/main" id="{09BDA1EF-477C-4A77-8B3D-7C2E6A956406}"/>
              </a:ext>
            </a:extLst>
          </p:cNvPr>
          <p:cNvPicPr>
            <a:picLocks noChangeAspect="1"/>
          </p:cNvPicPr>
          <p:nvPr/>
        </p:nvPicPr>
        <p:blipFill>
          <a:blip r:embed="rId8"/>
          <a:stretch>
            <a:fillRect/>
          </a:stretch>
        </p:blipFill>
        <p:spPr>
          <a:xfrm>
            <a:off x="2892467" y="3235954"/>
            <a:ext cx="2357053" cy="434194"/>
          </a:xfrm>
          <a:prstGeom prst="rect">
            <a:avLst/>
          </a:prstGeom>
        </p:spPr>
      </p:pic>
      <p:pic>
        <p:nvPicPr>
          <p:cNvPr id="14" name="图片 13">
            <a:extLst>
              <a:ext uri="{FF2B5EF4-FFF2-40B4-BE49-F238E27FC236}">
                <a16:creationId xmlns:a16="http://schemas.microsoft.com/office/drawing/2014/main" id="{296BB6CD-B4A3-4D3D-893A-2889864456D5}"/>
              </a:ext>
            </a:extLst>
          </p:cNvPr>
          <p:cNvPicPr>
            <a:picLocks noChangeAspect="1"/>
          </p:cNvPicPr>
          <p:nvPr/>
        </p:nvPicPr>
        <p:blipFill>
          <a:blip r:embed="rId9"/>
          <a:stretch>
            <a:fillRect/>
          </a:stretch>
        </p:blipFill>
        <p:spPr>
          <a:xfrm>
            <a:off x="888831" y="4517386"/>
            <a:ext cx="3593203" cy="1982457"/>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to="" calcmode="lin" valueType="num">
                                      <p:cBhvr>
                                        <p:cTn id="7" dur="1" fill="hold"/>
                                        <p:tgtEl>
                                          <p:spTgt spid="20"/>
                                        </p:tgtEl>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3053" y="429"/>
              <a:ext cx="109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点估计</a:t>
              </a:r>
            </a:p>
          </p:txBody>
        </p:sp>
      </p:grpSp>
      <p:grpSp>
        <p:nvGrpSpPr>
          <p:cNvPr id="3" name="组合 2"/>
          <p:cNvGrpSpPr/>
          <p:nvPr/>
        </p:nvGrpSpPr>
        <p:grpSpPr>
          <a:xfrm>
            <a:off x="603250" y="1061085"/>
            <a:ext cx="7954010" cy="460375"/>
            <a:chOff x="814" y="3480"/>
            <a:chExt cx="12526" cy="725"/>
          </a:xfrm>
        </p:grpSpPr>
        <p:sp>
          <p:nvSpPr>
            <p:cNvPr id="5" name="椭圆 4"/>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64" y="3480"/>
              <a:ext cx="12276" cy="725"/>
            </a:xfrm>
            <a:prstGeom prst="rect">
              <a:avLst/>
            </a:prstGeom>
            <a:noFill/>
          </p:spPr>
          <p:txBody>
            <a:bodyPr wrap="square" rtlCol="0" anchor="t">
              <a:spAutoFit/>
            </a:bodyPr>
            <a:lstStyle/>
            <a:p>
              <a:pPr marL="0" lvl="1" algn="just">
                <a:buClrTx/>
                <a:buSzTx/>
                <a:buFontTx/>
              </a:pPr>
              <a:r>
                <a:rPr lang="zh-CN" altLang="en-US" sz="2400" dirty="0">
                  <a:sym typeface="+mn-ea"/>
                </a:rPr>
                <a:t>隐变量即变量是不可观测的</a:t>
              </a:r>
            </a:p>
          </p:txBody>
        </p:sp>
      </p:grpSp>
      <p:grpSp>
        <p:nvGrpSpPr>
          <p:cNvPr id="2" name="组合 1"/>
          <p:cNvGrpSpPr/>
          <p:nvPr/>
        </p:nvGrpSpPr>
        <p:grpSpPr>
          <a:xfrm>
            <a:off x="603250" y="2487899"/>
            <a:ext cx="7954010" cy="460375"/>
            <a:chOff x="814" y="3480"/>
            <a:chExt cx="12526" cy="725"/>
          </a:xfrm>
        </p:grpSpPr>
        <p:sp>
          <p:nvSpPr>
            <p:cNvPr id="4" name="椭圆 3"/>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064" y="3480"/>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最大似然法：当不存在隐变量</a:t>
              </a:r>
            </a:p>
          </p:txBody>
        </p:sp>
      </p:grpSp>
      <p:grpSp>
        <p:nvGrpSpPr>
          <p:cNvPr id="22" name="组合 21">
            <a:extLst>
              <a:ext uri="{FF2B5EF4-FFF2-40B4-BE49-F238E27FC236}">
                <a16:creationId xmlns:a16="http://schemas.microsoft.com/office/drawing/2014/main" id="{DE28CAEA-01AA-4BAF-A9CD-6A44F6EE22C0}"/>
              </a:ext>
            </a:extLst>
          </p:cNvPr>
          <p:cNvGrpSpPr/>
          <p:nvPr/>
        </p:nvGrpSpPr>
        <p:grpSpPr>
          <a:xfrm>
            <a:off x="2802759" y="1862142"/>
            <a:ext cx="1848462" cy="343509"/>
            <a:chOff x="3107550" y="4541748"/>
            <a:chExt cx="2958363" cy="512806"/>
          </a:xfrm>
        </p:grpSpPr>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88FF3162-8286-4213-B568-B1214FC9F95C}"/>
                    </a:ext>
                  </a:extLst>
                </p:cNvPr>
                <p:cNvSpPr/>
                <p:nvPr/>
              </p:nvSpPr>
              <p:spPr>
                <a:xfrm>
                  <a:off x="3107550" y="4541749"/>
                  <a:ext cx="537519" cy="5128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25" name="椭圆 24">
                  <a:extLst>
                    <a:ext uri="{FF2B5EF4-FFF2-40B4-BE49-F238E27FC236}">
                      <a16:creationId xmlns:a16="http://schemas.microsoft.com/office/drawing/2014/main" id="{88FF3162-8286-4213-B568-B1214FC9F95C}"/>
                    </a:ext>
                  </a:extLst>
                </p:cNvPr>
                <p:cNvSpPr>
                  <a:spLocks noRot="1" noChangeAspect="1" noMove="1" noResize="1" noEditPoints="1" noAdjustHandles="1" noChangeArrowheads="1" noChangeShapeType="1" noTextEdit="1"/>
                </p:cNvSpPr>
                <p:nvPr/>
              </p:nvSpPr>
              <p:spPr>
                <a:xfrm>
                  <a:off x="3107550" y="4541749"/>
                  <a:ext cx="537519" cy="512805"/>
                </a:xfrm>
                <a:prstGeom prst="ellipse">
                  <a:avLst/>
                </a:prstGeom>
                <a:blipFill>
                  <a:blip r:embed="rId5"/>
                  <a:stretch>
                    <a:fillRect/>
                  </a:stretch>
                </a:blipFill>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749F2118-74B7-478C-BD06-39BF25D642D6}"/>
                </a:ext>
              </a:extLst>
            </p:cNvPr>
            <p:cNvSpPr/>
            <p:nvPr/>
          </p:nvSpPr>
          <p:spPr>
            <a:xfrm>
              <a:off x="5528394" y="45417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X</a:t>
              </a:r>
              <a:endParaRPr lang="zh-CN" altLang="en-US" dirty="0"/>
            </a:p>
          </p:txBody>
        </p:sp>
        <p:cxnSp>
          <p:nvCxnSpPr>
            <p:cNvPr id="27" name="直接箭头连接符 26">
              <a:extLst>
                <a:ext uri="{FF2B5EF4-FFF2-40B4-BE49-F238E27FC236}">
                  <a16:creationId xmlns:a16="http://schemas.microsoft.com/office/drawing/2014/main" id="{075F5A95-F582-4CFF-AEED-A7DD1D95EBA3}"/>
                </a:ext>
              </a:extLst>
            </p:cNvPr>
            <p:cNvCxnSpPr>
              <a:cxnSpLocks/>
              <a:stCxn id="25" idx="6"/>
              <a:endCxn id="28" idx="2"/>
            </p:cNvCxnSpPr>
            <p:nvPr/>
          </p:nvCxnSpPr>
          <p:spPr>
            <a:xfrm flipV="1">
              <a:off x="3645069" y="4798151"/>
              <a:ext cx="65817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椭圆 27">
              <a:extLst>
                <a:ext uri="{FF2B5EF4-FFF2-40B4-BE49-F238E27FC236}">
                  <a16:creationId xmlns:a16="http://schemas.microsoft.com/office/drawing/2014/main" id="{C505BF51-71D5-4663-BDD3-DAF3817E07FE}"/>
                </a:ext>
              </a:extLst>
            </p:cNvPr>
            <p:cNvSpPr/>
            <p:nvPr/>
          </p:nvSpPr>
          <p:spPr>
            <a:xfrm>
              <a:off x="4303241" y="4541748"/>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Z</a:t>
              </a:r>
              <a:endParaRPr lang="zh-CN" altLang="en-US" dirty="0"/>
            </a:p>
          </p:txBody>
        </p:sp>
        <p:cxnSp>
          <p:nvCxnSpPr>
            <p:cNvPr id="29" name="直接箭头连接符 28">
              <a:extLst>
                <a:ext uri="{FF2B5EF4-FFF2-40B4-BE49-F238E27FC236}">
                  <a16:creationId xmlns:a16="http://schemas.microsoft.com/office/drawing/2014/main" id="{717448C7-DC9D-4A01-B042-68AFE0DDF9AC}"/>
                </a:ext>
              </a:extLst>
            </p:cNvPr>
            <p:cNvCxnSpPr>
              <a:cxnSpLocks/>
              <a:stCxn id="28" idx="6"/>
              <a:endCxn id="26" idx="2"/>
            </p:cNvCxnSpPr>
            <p:nvPr/>
          </p:nvCxnSpPr>
          <p:spPr>
            <a:xfrm>
              <a:off x="4840760" y="4798151"/>
              <a:ext cx="68763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04988D-6319-4CF8-A7A7-C450D40A4BEC}"/>
                  </a:ext>
                </a:extLst>
              </p:cNvPr>
              <p:cNvSpPr txBox="1"/>
              <p:nvPr/>
            </p:nvSpPr>
            <p:spPr>
              <a:xfrm>
                <a:off x="5140155" y="1891567"/>
                <a:ext cx="2976584" cy="369332"/>
              </a:xfrm>
              <a:prstGeom prst="rect">
                <a:avLst/>
              </a:prstGeom>
              <a:noFill/>
            </p:spPr>
            <p:txBody>
              <a:bodyPr wrap="none" rtlCol="0">
                <a:spAutoFit/>
              </a:bodyPr>
              <a:lstStyle/>
              <a:p>
                <a:r>
                  <a:rPr lang="zh-CN" altLang="en-US" i="1" dirty="0"/>
                  <a:t>假设参数</a:t>
                </a:r>
                <a14:m>
                  <m:oMath xmlns:m="http://schemas.openxmlformats.org/officeDocument/2006/math">
                    <m:r>
                      <a:rPr lang="en-US" altLang="zh-CN" b="0" i="1" smtClean="0">
                        <a:latin typeface="Cambria Math" panose="02040503050406030204" pitchFamily="18" charset="0"/>
                      </a:rPr>
                      <m:t>𝑧</m:t>
                    </m:r>
                  </m:oMath>
                </a14:m>
                <a:r>
                  <a:rPr lang="zh-CN" altLang="en-US" i="1" dirty="0"/>
                  <a:t>的分布的参数是</a:t>
                </a:r>
                <a14:m>
                  <m:oMath xmlns:m="http://schemas.openxmlformats.org/officeDocument/2006/math">
                    <m:r>
                      <a:rPr lang="en-US" altLang="zh-CN" b="0" i="1" smtClean="0">
                        <a:latin typeface="Cambria Math" panose="02040503050406030204" pitchFamily="18" charset="0"/>
                      </a:rPr>
                      <m:t>𝜃</m:t>
                    </m:r>
                  </m:oMath>
                </a14:m>
                <a:endParaRPr lang="zh-CN" altLang="en-US" i="1" dirty="0"/>
              </a:p>
            </p:txBody>
          </p:sp>
        </mc:Choice>
        <mc:Fallback xmlns="">
          <p:sp>
            <p:nvSpPr>
              <p:cNvPr id="11" name="文本框 10">
                <a:extLst>
                  <a:ext uri="{FF2B5EF4-FFF2-40B4-BE49-F238E27FC236}">
                    <a16:creationId xmlns:a16="http://schemas.microsoft.com/office/drawing/2014/main" id="{D204988D-6319-4CF8-A7A7-C450D40A4BEC}"/>
                  </a:ext>
                </a:extLst>
              </p:cNvPr>
              <p:cNvSpPr txBox="1">
                <a:spLocks noRot="1" noChangeAspect="1" noMove="1" noResize="1" noEditPoints="1" noAdjustHandles="1" noChangeArrowheads="1" noChangeShapeType="1" noTextEdit="1"/>
              </p:cNvSpPr>
              <p:nvPr/>
            </p:nvSpPr>
            <p:spPr>
              <a:xfrm>
                <a:off x="5140155" y="1891567"/>
                <a:ext cx="2976584" cy="369332"/>
              </a:xfrm>
              <a:prstGeom prst="rect">
                <a:avLst/>
              </a:prstGeom>
              <a:blipFill>
                <a:blip r:embed="rId6"/>
                <a:stretch>
                  <a:fillRect l="-1639" t="-13115" b="-1967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F2DBFCE-9776-42D5-8B5D-7315765E9BFD}"/>
              </a:ext>
            </a:extLst>
          </p:cNvPr>
          <p:cNvPicPr>
            <a:picLocks noChangeAspect="1"/>
          </p:cNvPicPr>
          <p:nvPr/>
        </p:nvPicPr>
        <p:blipFill rotWithShape="1">
          <a:blip r:embed="rId7"/>
          <a:srcRect l="4480" t="16656" r="10270" b="3616"/>
          <a:stretch/>
        </p:blipFill>
        <p:spPr>
          <a:xfrm>
            <a:off x="1424674" y="3595123"/>
            <a:ext cx="5820941" cy="2085623"/>
          </a:xfrm>
          <a:prstGeom prst="rect">
            <a:avLst/>
          </a:prstGeom>
        </p:spPr>
      </p:pic>
      <p:sp>
        <p:nvSpPr>
          <p:cNvPr id="8" name="文本框 7">
            <a:extLst>
              <a:ext uri="{FF2B5EF4-FFF2-40B4-BE49-F238E27FC236}">
                <a16:creationId xmlns:a16="http://schemas.microsoft.com/office/drawing/2014/main" id="{ADE3A87F-4391-4ADF-95DD-86B40481E4C4}"/>
              </a:ext>
            </a:extLst>
          </p:cNvPr>
          <p:cNvSpPr txBox="1"/>
          <p:nvPr/>
        </p:nvSpPr>
        <p:spPr>
          <a:xfrm>
            <a:off x="762000" y="3114142"/>
            <a:ext cx="2492990" cy="369332"/>
          </a:xfrm>
          <a:prstGeom prst="rect">
            <a:avLst/>
          </a:prstGeom>
          <a:noFill/>
        </p:spPr>
        <p:txBody>
          <a:bodyPr wrap="none" rtlCol="0">
            <a:spAutoFit/>
          </a:bodyPr>
          <a:lstStyle/>
          <a:p>
            <a:r>
              <a:rPr lang="zh-CN" altLang="en-US" dirty="0"/>
              <a:t>直接利用求导为零求解</a:t>
            </a:r>
          </a:p>
        </p:txBody>
      </p:sp>
    </p:spTree>
    <p:extLst>
      <p:ext uri="{BB962C8B-B14F-4D97-AF65-F5344CB8AC3E}">
        <p14:creationId xmlns:p14="http://schemas.microsoft.com/office/powerpoint/2010/main" val="3052013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3053" y="429"/>
              <a:ext cx="109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点估计</a:t>
              </a:r>
            </a:p>
          </p:txBody>
        </p:sp>
      </p:grpSp>
      <p:pic>
        <p:nvPicPr>
          <p:cNvPr id="35" name="图片 34">
            <a:extLst>
              <a:ext uri="{FF2B5EF4-FFF2-40B4-BE49-F238E27FC236}">
                <a16:creationId xmlns:a16="http://schemas.microsoft.com/office/drawing/2014/main" id="{010EAB0A-418C-4D3F-828E-EA7C209F932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8062" y="966339"/>
            <a:ext cx="9110079" cy="5592674"/>
          </a:xfrm>
          <a:prstGeom prst="rect">
            <a:avLst/>
          </a:prstGeom>
        </p:spPr>
      </p:pic>
    </p:spTree>
    <p:extLst>
      <p:ext uri="{BB962C8B-B14F-4D97-AF65-F5344CB8AC3E}">
        <p14:creationId xmlns:p14="http://schemas.microsoft.com/office/powerpoint/2010/main" val="318151489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3053" y="429"/>
              <a:ext cx="109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点估计</a:t>
              </a:r>
            </a:p>
          </p:txBody>
        </p:sp>
      </p:grpSp>
      <p:pic>
        <p:nvPicPr>
          <p:cNvPr id="2" name="图片 1">
            <a:extLst>
              <a:ext uri="{FF2B5EF4-FFF2-40B4-BE49-F238E27FC236}">
                <a16:creationId xmlns:a16="http://schemas.microsoft.com/office/drawing/2014/main" id="{A0C983B9-2057-4686-B497-A92B480BCDC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6054" y="1094077"/>
            <a:ext cx="6703541" cy="1766594"/>
          </a:xfrm>
          <a:prstGeom prst="rect">
            <a:avLst/>
          </a:prstGeom>
        </p:spPr>
      </p:pic>
      <p:pic>
        <p:nvPicPr>
          <p:cNvPr id="3" name="图片 2">
            <a:extLst>
              <a:ext uri="{FF2B5EF4-FFF2-40B4-BE49-F238E27FC236}">
                <a16:creationId xmlns:a16="http://schemas.microsoft.com/office/drawing/2014/main" id="{C3321A8C-130E-4457-810B-19DD174F3E9C}"/>
              </a:ext>
            </a:extLst>
          </p:cNvPr>
          <p:cNvPicPr>
            <a:picLocks noChangeAspect="1"/>
          </p:cNvPicPr>
          <p:nvPr/>
        </p:nvPicPr>
        <p:blipFill rotWithShape="1">
          <a:blip r:embed="rId6">
            <a:clrChange>
              <a:clrFrom>
                <a:srgbClr val="FFFFFF"/>
              </a:clrFrom>
              <a:clrTo>
                <a:srgbClr val="FFFFFF">
                  <a:alpha val="0"/>
                </a:srgbClr>
              </a:clrTo>
            </a:clrChange>
          </a:blip>
          <a:srcRect b="26706"/>
          <a:stretch/>
        </p:blipFill>
        <p:spPr>
          <a:xfrm>
            <a:off x="774402" y="3098134"/>
            <a:ext cx="7901285" cy="967240"/>
          </a:xfrm>
          <a:prstGeom prst="rect">
            <a:avLst/>
          </a:prstGeom>
        </p:spPr>
      </p:pic>
      <p:cxnSp>
        <p:nvCxnSpPr>
          <p:cNvPr id="5" name="直接箭头连接符 4">
            <a:extLst>
              <a:ext uri="{FF2B5EF4-FFF2-40B4-BE49-F238E27FC236}">
                <a16:creationId xmlns:a16="http://schemas.microsoft.com/office/drawing/2014/main" id="{525D7954-93BD-440E-8DCF-FCFA84EFF74D}"/>
              </a:ext>
            </a:extLst>
          </p:cNvPr>
          <p:cNvCxnSpPr>
            <a:cxnSpLocks/>
          </p:cNvCxnSpPr>
          <p:nvPr/>
        </p:nvCxnSpPr>
        <p:spPr>
          <a:xfrm flipH="1">
            <a:off x="4516395" y="3861486"/>
            <a:ext cx="1365421" cy="304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02D82251-BCC3-4ACD-AA28-F9B894D58F42}"/>
              </a:ext>
            </a:extLst>
          </p:cNvPr>
          <p:cNvSpPr txBox="1"/>
          <p:nvPr/>
        </p:nvSpPr>
        <p:spPr>
          <a:xfrm>
            <a:off x="3279847" y="4117864"/>
            <a:ext cx="2262158" cy="369332"/>
          </a:xfrm>
          <a:prstGeom prst="rect">
            <a:avLst/>
          </a:prstGeom>
          <a:noFill/>
        </p:spPr>
        <p:txBody>
          <a:bodyPr wrap="none" rtlCol="0">
            <a:spAutoFit/>
          </a:bodyPr>
          <a:lstStyle/>
          <a:p>
            <a:r>
              <a:rPr lang="zh-CN" altLang="en-US" dirty="0"/>
              <a:t>这个期望怎么算呢？</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FD46F16-26C3-4FD1-A228-9FED3E1D136C}"/>
                  </a:ext>
                </a:extLst>
              </p:cNvPr>
              <p:cNvSpPr txBox="1"/>
              <p:nvPr/>
            </p:nvSpPr>
            <p:spPr>
              <a:xfrm>
                <a:off x="910288" y="4557147"/>
                <a:ext cx="4631717" cy="1245213"/>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t>直接采样：</a:t>
                </a:r>
                <a:endParaRPr lang="en-US" altLang="zh-CN" sz="1600" dirty="0"/>
              </a:p>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𝑧</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𝑞</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𝑧</m:t>
                              </m:r>
                            </m:e>
                          </m:d>
                        </m:sub>
                      </m:sSub>
                      <m:d>
                        <m:dPr>
                          <m:begChr m:val="["/>
                          <m:endChr m:val="]"/>
                          <m:ctrlPr>
                            <a:rPr lang="en-US" altLang="zh-CN" sz="1600" b="0" i="1" smtClean="0">
                              <a:latin typeface="Cambria Math" panose="02040503050406030204" pitchFamily="18" charset="0"/>
                            </a:rPr>
                          </m:ctrlPr>
                        </m:dPr>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d>
                                <m:dPr>
                                  <m:sep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e>
                                  <m:r>
                                    <a:rPr lang="en-US" altLang="zh-CN" sz="1600" b="0" i="1" smtClean="0">
                                      <a:latin typeface="Cambria Math" panose="02040503050406030204" pitchFamily="18" charset="0"/>
                                    </a:rPr>
                                    <m:t>𝑧</m:t>
                                  </m:r>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Θ</m:t>
                                  </m:r>
                                </m:e>
                              </m:d>
                            </m:e>
                          </m:func>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𝑁</m:t>
                          </m:r>
                        </m:den>
                      </m:f>
                      <m:nary>
                        <m:naryPr>
                          <m:chr m:val="∑"/>
                          <m:supHide m:val="on"/>
                          <m:ctrlPr>
                            <a:rPr lang="en-US" altLang="zh-CN" sz="1600" b="0" i="1" smtClean="0">
                              <a:latin typeface="Cambria Math" panose="02040503050406030204" pitchFamily="18" charset="0"/>
                            </a:rPr>
                          </m:ctrlPr>
                        </m:naryPr>
                        <m:sub>
                          <m:sSub>
                            <m:sSubPr>
                              <m:ctrlPr>
                                <a:rPr lang="en-US" altLang="zh-CN" sz="1600" b="0" i="1" smtClean="0">
                                  <a:latin typeface="Cambria Math" panose="02040503050406030204" pitchFamily="18" charset="0"/>
                                </a:rPr>
                              </m:ctrlPr>
                            </m:sSubPr>
                            <m:e>
                              <m:r>
                                <m:rPr>
                                  <m:brk m:alnAt="7"/>
                                </m:rPr>
                                <a:rPr lang="en-US" altLang="zh-CN" sz="1600" b="0" i="1" smtClean="0">
                                  <a:latin typeface="Cambria Math" panose="02040503050406030204" pitchFamily="18" charset="0"/>
                                </a:rPr>
                                <m:t>𝑧</m:t>
                              </m:r>
                            </m:e>
                            <m:sub>
                              <m:r>
                                <m:rPr>
                                  <m:brk m:alnAt="7"/>
                                </m:rPr>
                                <a:rPr lang="en-US" altLang="zh-CN" sz="1600" b="0" i="1" smtClean="0">
                                  <a:latin typeface="Cambria Math" panose="02040503050406030204" pitchFamily="18" charset="0"/>
                                </a:rPr>
                                <m:t>𝑖</m:t>
                              </m:r>
                            </m:sub>
                          </m:sSub>
                        </m:sub>
                        <m:sup/>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Θ</m:t>
                              </m:r>
                              <m:r>
                                <a:rPr lang="en-US" altLang="zh-CN" sz="1600" b="0" i="1" smtClean="0">
                                  <a:latin typeface="Cambria Math" panose="02040503050406030204" pitchFamily="18" charset="0"/>
                                </a:rPr>
                                <m:t>)</m:t>
                              </m:r>
                            </m:e>
                          </m:func>
                        </m:e>
                      </m:nary>
                    </m:oMath>
                  </m:oMathPara>
                </a14:m>
                <a:endParaRPr lang="en-US" altLang="zh-CN" sz="1600" dirty="0"/>
              </a:p>
              <a:p>
                <a:pPr marL="285750" indent="-285750">
                  <a:buFont typeface="Wingdings" panose="05000000000000000000" pitchFamily="2" charset="2"/>
                  <a:buChar char="Ø"/>
                </a:pPr>
                <a:r>
                  <a:rPr lang="zh-CN" altLang="en-US" sz="1600" dirty="0"/>
                  <a:t>变分法（在后面的推断部分会讲到）</a:t>
                </a:r>
              </a:p>
            </p:txBody>
          </p:sp>
        </mc:Choice>
        <mc:Fallback xmlns="">
          <p:sp>
            <p:nvSpPr>
              <p:cNvPr id="8" name="文本框 7">
                <a:extLst>
                  <a:ext uri="{FF2B5EF4-FFF2-40B4-BE49-F238E27FC236}">
                    <a16:creationId xmlns:a16="http://schemas.microsoft.com/office/drawing/2014/main" id="{3FD46F16-26C3-4FD1-A228-9FED3E1D136C}"/>
                  </a:ext>
                </a:extLst>
              </p:cNvPr>
              <p:cNvSpPr txBox="1">
                <a:spLocks noRot="1" noChangeAspect="1" noMove="1" noResize="1" noEditPoints="1" noAdjustHandles="1" noChangeArrowheads="1" noChangeShapeType="1" noTextEdit="1"/>
              </p:cNvSpPr>
              <p:nvPr/>
            </p:nvSpPr>
            <p:spPr>
              <a:xfrm>
                <a:off x="910288" y="4557147"/>
                <a:ext cx="4631717" cy="1245213"/>
              </a:xfrm>
              <a:prstGeom prst="rect">
                <a:avLst/>
              </a:prstGeom>
              <a:blipFill>
                <a:blip r:embed="rId7"/>
                <a:stretch>
                  <a:fillRect l="-526" t="-2451"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8258969"/>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3587" y="429"/>
              <a:ext cx="1046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283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收敛性</a:t>
              </a:r>
            </a:p>
          </p:txBody>
        </p:sp>
      </p:grpSp>
      <p:pic>
        <p:nvPicPr>
          <p:cNvPr id="6" name="图片 5"/>
          <p:cNvPicPr>
            <a:picLocks noChangeAspect="1"/>
          </p:cNvPicPr>
          <p:nvPr/>
        </p:nvPicPr>
        <p:blipFill>
          <a:blip r:embed="rId5"/>
          <a:srcRect l="1039" r="2522"/>
          <a:stretch>
            <a:fillRect/>
          </a:stretch>
        </p:blipFill>
        <p:spPr>
          <a:xfrm>
            <a:off x="0" y="2968625"/>
            <a:ext cx="9144000" cy="3073400"/>
          </a:xfrm>
          <a:prstGeom prst="rect">
            <a:avLst/>
          </a:prstGeom>
        </p:spPr>
      </p:pic>
      <p:grpSp>
        <p:nvGrpSpPr>
          <p:cNvPr id="3" name="组合 2"/>
          <p:cNvGrpSpPr/>
          <p:nvPr/>
        </p:nvGrpSpPr>
        <p:grpSpPr>
          <a:xfrm>
            <a:off x="812800" y="1618615"/>
            <a:ext cx="7165340" cy="1049020"/>
            <a:chOff x="3552" y="2356"/>
            <a:chExt cx="11284" cy="1652"/>
          </a:xfrm>
        </p:grpSpPr>
        <p:pic>
          <p:nvPicPr>
            <p:cNvPr id="9" name="图片 8"/>
            <p:cNvPicPr>
              <a:picLocks noChangeAspect="1"/>
            </p:cNvPicPr>
            <p:nvPr/>
          </p:nvPicPr>
          <p:blipFill>
            <a:blip r:embed="rId6"/>
            <a:stretch>
              <a:fillRect/>
            </a:stretch>
          </p:blipFill>
          <p:spPr>
            <a:xfrm>
              <a:off x="3552" y="2356"/>
              <a:ext cx="11208" cy="916"/>
            </a:xfrm>
            <a:prstGeom prst="rect">
              <a:avLst/>
            </a:prstGeom>
          </p:spPr>
        </p:pic>
        <p:sp>
          <p:nvSpPr>
            <p:cNvPr id="7" name="文本框 6"/>
            <p:cNvSpPr txBox="1"/>
            <p:nvPr/>
          </p:nvSpPr>
          <p:spPr>
            <a:xfrm>
              <a:off x="12000" y="3428"/>
              <a:ext cx="890" cy="580"/>
            </a:xfrm>
            <a:prstGeom prst="rect">
              <a:avLst/>
            </a:prstGeom>
            <a:noFill/>
          </p:spPr>
          <p:txBody>
            <a:bodyPr wrap="none" rtlCol="0">
              <a:spAutoFit/>
            </a:bodyPr>
            <a:lstStyle/>
            <a:p>
              <a:r>
                <a:rPr lang="en-US" altLang="zh-CN" b="1" dirty="0">
                  <a:solidFill>
                    <a:srgbClr val="385C98"/>
                  </a:solidFill>
                  <a:latin typeface="Times New Roman" panose="02020603050405020304" charset="0"/>
                  <a:cs typeface="Times New Roman" panose="02020603050405020304" charset="0"/>
                </a:rPr>
                <a:t>E</a:t>
              </a:r>
              <a:r>
                <a:rPr lang="zh-CN" altLang="en-US" b="1" dirty="0">
                  <a:solidFill>
                    <a:srgbClr val="385C98"/>
                  </a:solidFill>
                  <a:latin typeface="Times New Roman" panose="02020603050405020304" charset="0"/>
                  <a:cs typeface="Times New Roman" panose="02020603050405020304" charset="0"/>
                </a:rPr>
                <a:t>步</a:t>
              </a:r>
            </a:p>
          </p:txBody>
        </p:sp>
        <p:sp>
          <p:nvSpPr>
            <p:cNvPr id="10" name="文本框 9"/>
            <p:cNvSpPr txBox="1"/>
            <p:nvPr/>
          </p:nvSpPr>
          <p:spPr>
            <a:xfrm>
              <a:off x="7680" y="3412"/>
              <a:ext cx="990" cy="580"/>
            </a:xfrm>
            <a:prstGeom prst="rect">
              <a:avLst/>
            </a:prstGeom>
            <a:noFill/>
          </p:spPr>
          <p:txBody>
            <a:bodyPr wrap="none" rtlCol="0">
              <a:spAutoFit/>
            </a:bodyPr>
            <a:lstStyle/>
            <a:p>
              <a:r>
                <a:rPr lang="en-US" altLang="zh-CN" b="1" dirty="0">
                  <a:solidFill>
                    <a:srgbClr val="FF0000"/>
                  </a:solidFill>
                  <a:latin typeface="Times New Roman" panose="02020603050405020304" charset="0"/>
                  <a:cs typeface="Times New Roman" panose="02020603050405020304" charset="0"/>
                </a:rPr>
                <a:t>M</a:t>
              </a:r>
              <a:r>
                <a:rPr lang="zh-CN" altLang="en-US" b="1" dirty="0">
                  <a:solidFill>
                    <a:srgbClr val="FF0000"/>
                  </a:solidFill>
                  <a:latin typeface="Times New Roman" panose="02020603050405020304" charset="0"/>
                  <a:cs typeface="Times New Roman" panose="02020603050405020304" charset="0"/>
                </a:rPr>
                <a:t>步</a:t>
              </a:r>
            </a:p>
          </p:txBody>
        </p:sp>
        <p:sp>
          <p:nvSpPr>
            <p:cNvPr id="11" name="矩形: 圆角 10"/>
            <p:cNvSpPr/>
            <p:nvPr/>
          </p:nvSpPr>
          <p:spPr>
            <a:xfrm>
              <a:off x="6000" y="2400"/>
              <a:ext cx="3660" cy="755"/>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12" name="矩形: 圆角 11"/>
            <p:cNvSpPr/>
            <p:nvPr/>
          </p:nvSpPr>
          <p:spPr>
            <a:xfrm>
              <a:off x="9719" y="2379"/>
              <a:ext cx="5117" cy="804"/>
            </a:xfrm>
            <a:prstGeom prst="roundRect">
              <a:avLst/>
            </a:prstGeom>
            <a:no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gr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3053" y="429"/>
              <a:ext cx="109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点估计</a:t>
              </a:r>
            </a:p>
          </p:txBody>
        </p:sp>
      </p:grpSp>
      <p:pic>
        <p:nvPicPr>
          <p:cNvPr id="4" name="图片 3">
            <a:extLst>
              <a:ext uri="{FF2B5EF4-FFF2-40B4-BE49-F238E27FC236}">
                <a16:creationId xmlns:a16="http://schemas.microsoft.com/office/drawing/2014/main" id="{EDB31FD7-915C-49A6-809D-32E9C4DD445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1" y="1365421"/>
            <a:ext cx="6623222" cy="4207694"/>
          </a:xfrm>
          <a:prstGeom prst="rect">
            <a:avLst/>
          </a:prstGeom>
        </p:spPr>
      </p:pic>
      <p:sp>
        <p:nvSpPr>
          <p:cNvPr id="6" name="文本框 5">
            <a:extLst>
              <a:ext uri="{FF2B5EF4-FFF2-40B4-BE49-F238E27FC236}">
                <a16:creationId xmlns:a16="http://schemas.microsoft.com/office/drawing/2014/main" id="{553DF9CC-0E93-4970-B30B-2607014C0EA9}"/>
              </a:ext>
            </a:extLst>
          </p:cNvPr>
          <p:cNvSpPr txBox="1"/>
          <p:nvPr/>
        </p:nvSpPr>
        <p:spPr>
          <a:xfrm>
            <a:off x="1385927" y="1421009"/>
            <a:ext cx="1107996" cy="369332"/>
          </a:xfrm>
          <a:prstGeom prst="rect">
            <a:avLst/>
          </a:prstGeom>
          <a:noFill/>
        </p:spPr>
        <p:txBody>
          <a:bodyPr wrap="none" rtlCol="0">
            <a:spAutoFit/>
          </a:bodyPr>
          <a:lstStyle/>
          <a:p>
            <a:r>
              <a:rPr lang="zh-CN" altLang="en-US" dirty="0"/>
              <a:t>最大后验</a:t>
            </a:r>
          </a:p>
        </p:txBody>
      </p:sp>
      <p:sp>
        <p:nvSpPr>
          <p:cNvPr id="9" name="右大括号 8">
            <a:extLst>
              <a:ext uri="{FF2B5EF4-FFF2-40B4-BE49-F238E27FC236}">
                <a16:creationId xmlns:a16="http://schemas.microsoft.com/office/drawing/2014/main" id="{924428C6-3C3E-47F0-9B76-500F1F2FA52D}"/>
              </a:ext>
            </a:extLst>
          </p:cNvPr>
          <p:cNvSpPr/>
          <p:nvPr/>
        </p:nvSpPr>
        <p:spPr>
          <a:xfrm rot="5400000">
            <a:off x="4706378" y="4891732"/>
            <a:ext cx="339811" cy="15415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C6CAB4D-A3F9-456D-898A-02444B241FB4}"/>
              </a:ext>
            </a:extLst>
          </p:cNvPr>
          <p:cNvSpPr txBox="1"/>
          <p:nvPr/>
        </p:nvSpPr>
        <p:spPr>
          <a:xfrm>
            <a:off x="4386649" y="5832391"/>
            <a:ext cx="1148135" cy="369332"/>
          </a:xfrm>
          <a:prstGeom prst="rect">
            <a:avLst/>
          </a:prstGeom>
          <a:noFill/>
        </p:spPr>
        <p:txBody>
          <a:bodyPr wrap="none" rtlCol="0">
            <a:spAutoFit/>
          </a:bodyPr>
          <a:lstStyle/>
          <a:p>
            <a:r>
              <a:rPr lang="zh-CN" altLang="en-US" dirty="0"/>
              <a:t>最大似然</a:t>
            </a:r>
          </a:p>
        </p:txBody>
      </p:sp>
      <p:sp>
        <p:nvSpPr>
          <p:cNvPr id="17" name="右大括号 16">
            <a:extLst>
              <a:ext uri="{FF2B5EF4-FFF2-40B4-BE49-F238E27FC236}">
                <a16:creationId xmlns:a16="http://schemas.microsoft.com/office/drawing/2014/main" id="{100239E1-40D0-4862-A167-717D9A0A7E43}"/>
              </a:ext>
            </a:extLst>
          </p:cNvPr>
          <p:cNvSpPr/>
          <p:nvPr/>
        </p:nvSpPr>
        <p:spPr>
          <a:xfrm rot="5400000">
            <a:off x="6330263" y="5279940"/>
            <a:ext cx="339811" cy="76509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5F81DEE-088A-41E6-B14B-ADC615D65D1B}"/>
              </a:ext>
            </a:extLst>
          </p:cNvPr>
          <p:cNvSpPr txBox="1"/>
          <p:nvPr/>
        </p:nvSpPr>
        <p:spPr>
          <a:xfrm>
            <a:off x="6013823" y="5829310"/>
            <a:ext cx="1107996" cy="369332"/>
          </a:xfrm>
          <a:prstGeom prst="rect">
            <a:avLst/>
          </a:prstGeom>
          <a:noFill/>
        </p:spPr>
        <p:txBody>
          <a:bodyPr wrap="none" rtlCol="0">
            <a:spAutoFit/>
          </a:bodyPr>
          <a:lstStyle/>
          <a:p>
            <a:r>
              <a:rPr lang="zh-CN" altLang="en-US" dirty="0"/>
              <a:t>先验分布</a:t>
            </a:r>
          </a:p>
        </p:txBody>
      </p:sp>
    </p:spTree>
    <p:extLst>
      <p:ext uri="{BB962C8B-B14F-4D97-AF65-F5344CB8AC3E}">
        <p14:creationId xmlns:p14="http://schemas.microsoft.com/office/powerpoint/2010/main" val="341472300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4182" y="429"/>
              <a:ext cx="986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贝叶斯估计</a:t>
              </a:r>
            </a:p>
          </p:txBody>
        </p:sp>
      </p:grpSp>
      <p:pic>
        <p:nvPicPr>
          <p:cNvPr id="2" name="图片 1">
            <a:extLst>
              <a:ext uri="{FF2B5EF4-FFF2-40B4-BE49-F238E27FC236}">
                <a16:creationId xmlns:a16="http://schemas.microsoft.com/office/drawing/2014/main" id="{69051DE3-BADE-42BB-B167-734A2B004177}"/>
              </a:ext>
            </a:extLst>
          </p:cNvPr>
          <p:cNvPicPr>
            <a:picLocks noChangeAspect="1"/>
          </p:cNvPicPr>
          <p:nvPr/>
        </p:nvPicPr>
        <p:blipFill rotWithShape="1">
          <a:blip r:embed="rId5">
            <a:clrChange>
              <a:clrFrom>
                <a:srgbClr val="FFFFFF"/>
              </a:clrFrom>
              <a:clrTo>
                <a:srgbClr val="FFFFFF">
                  <a:alpha val="0"/>
                </a:srgbClr>
              </a:clrTo>
            </a:clrChange>
          </a:blip>
          <a:srcRect t="4491"/>
          <a:stretch/>
        </p:blipFill>
        <p:spPr>
          <a:xfrm>
            <a:off x="71304" y="1465945"/>
            <a:ext cx="9001391" cy="3625039"/>
          </a:xfrm>
          <a:prstGeom prst="rect">
            <a:avLst/>
          </a:prstGeom>
        </p:spPr>
      </p:pic>
    </p:spTree>
    <p:extLst>
      <p:ext uri="{BB962C8B-B14F-4D97-AF65-F5344CB8AC3E}">
        <p14:creationId xmlns:p14="http://schemas.microsoft.com/office/powerpoint/2010/main" val="22977780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04470"/>
            <a:ext cx="8925560" cy="708025"/>
            <a:chOff x="-9" y="165"/>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165"/>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647021" y="1344778"/>
            <a:ext cx="3737352" cy="2660748"/>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8C2430E-2A36-4904-B180-8495FCBF3AEB}"/>
                  </a:ext>
                </a:extLst>
              </p:cNvPr>
              <p:cNvSpPr txBox="1"/>
              <p:nvPr/>
            </p:nvSpPr>
            <p:spPr>
              <a:xfrm>
                <a:off x="1936785" y="4328972"/>
                <a:ext cx="1105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m:oMathPara>
                </a14:m>
                <a:endParaRPr lang="zh-CN" altLang="en-US" dirty="0"/>
              </a:p>
            </p:txBody>
          </p:sp>
        </mc:Choice>
        <mc:Fallback xmlns="">
          <p:sp>
            <p:nvSpPr>
              <p:cNvPr id="32" name="文本框 31">
                <a:extLst>
                  <a:ext uri="{FF2B5EF4-FFF2-40B4-BE49-F238E27FC236}">
                    <a16:creationId xmlns:a16="http://schemas.microsoft.com/office/drawing/2014/main" id="{98C2430E-2A36-4904-B180-8495FCBF3AEB}"/>
                  </a:ext>
                </a:extLst>
              </p:cNvPr>
              <p:cNvSpPr txBox="1">
                <a:spLocks noRot="1" noChangeAspect="1" noMove="1" noResize="1" noEditPoints="1" noAdjustHandles="1" noChangeArrowheads="1" noChangeShapeType="1" noTextEdit="1"/>
              </p:cNvSpPr>
              <p:nvPr/>
            </p:nvSpPr>
            <p:spPr>
              <a:xfrm>
                <a:off x="1936785" y="4328972"/>
                <a:ext cx="1105944" cy="369332"/>
              </a:xfrm>
              <a:prstGeom prst="rect">
                <a:avLst/>
              </a:prstGeom>
              <a:blipFill>
                <a:blip r:embed="rId6"/>
                <a:stretch>
                  <a:fillRect b="-6557"/>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C7B666C7-B9C6-4577-8DBE-84D26B3E9AEC}"/>
              </a:ext>
            </a:extLst>
          </p:cNvPr>
          <p:cNvCxnSpPr>
            <a:cxnSpLocks/>
            <a:stCxn id="32" idx="3"/>
          </p:cNvCxnSpPr>
          <p:nvPr/>
        </p:nvCxnSpPr>
        <p:spPr>
          <a:xfrm>
            <a:off x="3042729" y="4513638"/>
            <a:ext cx="985573"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3B00ACD-A48B-4D32-85AD-D88251609B8A}"/>
                  </a:ext>
                </a:extLst>
              </p:cNvPr>
              <p:cNvSpPr txBox="1"/>
              <p:nvPr/>
            </p:nvSpPr>
            <p:spPr>
              <a:xfrm>
                <a:off x="4028302" y="4328972"/>
                <a:ext cx="3891643" cy="372859"/>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oMath>
                </a14:m>
                <a:r>
                  <a:rPr lang="en-US" altLang="zh-CN" dirty="0"/>
                  <a:t>)</a:t>
                </a:r>
                <a:endParaRPr lang="zh-CN" altLang="en-US" dirty="0"/>
              </a:p>
            </p:txBody>
          </p:sp>
        </mc:Choice>
        <mc:Fallback xmlns="">
          <p:sp>
            <p:nvSpPr>
              <p:cNvPr id="22" name="文本框 21">
                <a:extLst>
                  <a:ext uri="{FF2B5EF4-FFF2-40B4-BE49-F238E27FC236}">
                    <a16:creationId xmlns:a16="http://schemas.microsoft.com/office/drawing/2014/main" id="{43B00ACD-A48B-4D32-85AD-D88251609B8A}"/>
                  </a:ext>
                </a:extLst>
              </p:cNvPr>
              <p:cNvSpPr txBox="1">
                <a:spLocks noRot="1" noChangeAspect="1" noMove="1" noResize="1" noEditPoints="1" noAdjustHandles="1" noChangeArrowheads="1" noChangeShapeType="1" noTextEdit="1"/>
              </p:cNvSpPr>
              <p:nvPr/>
            </p:nvSpPr>
            <p:spPr>
              <a:xfrm>
                <a:off x="4028302" y="4328972"/>
                <a:ext cx="3891643" cy="372859"/>
              </a:xfrm>
              <a:prstGeom prst="rect">
                <a:avLst/>
              </a:prstGeom>
              <a:blipFill>
                <a:blip r:embed="rId7"/>
                <a:stretch>
                  <a:fillRect t="-6557" r="-940" b="-2623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1629A48-9B06-411A-BCB1-CE60246406BC}"/>
              </a:ext>
            </a:extLst>
          </p:cNvPr>
          <p:cNvSpPr txBox="1"/>
          <p:nvPr/>
        </p:nvSpPr>
        <p:spPr>
          <a:xfrm>
            <a:off x="3133049" y="4217761"/>
            <a:ext cx="723275" cy="307777"/>
          </a:xfrm>
          <a:prstGeom prst="rect">
            <a:avLst/>
          </a:prstGeom>
          <a:noFill/>
        </p:spPr>
        <p:txBody>
          <a:bodyPr wrap="none" rtlCol="0">
            <a:spAutoFit/>
          </a:bodyPr>
          <a:lstStyle/>
          <a:p>
            <a:r>
              <a:rPr lang="zh-CN" altLang="en-US" sz="1400" dirty="0"/>
              <a:t>等价于</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12C50B-E2C3-4EE6-9FFA-5AEA59140495}"/>
                  </a:ext>
                </a:extLst>
              </p:cNvPr>
              <p:cNvSpPr txBox="1"/>
              <p:nvPr/>
            </p:nvSpPr>
            <p:spPr>
              <a:xfrm>
                <a:off x="5078610" y="1974988"/>
                <a:ext cx="3797835" cy="341760"/>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zh-CN" altLang="en-US" sz="1600" dirty="0"/>
                  <a:t>输入词向量的拼接</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1</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oMath>
                </a14:m>
                <a:endParaRPr lang="zh-CN" altLang="en-US" sz="1600" dirty="0"/>
              </a:p>
            </p:txBody>
          </p:sp>
        </mc:Choice>
        <mc:Fallback xmlns="">
          <p:sp>
            <p:nvSpPr>
              <p:cNvPr id="25" name="文本框 24">
                <a:extLst>
                  <a:ext uri="{FF2B5EF4-FFF2-40B4-BE49-F238E27FC236}">
                    <a16:creationId xmlns:a16="http://schemas.microsoft.com/office/drawing/2014/main" id="{7B12C50B-E2C3-4EE6-9FFA-5AEA59140495}"/>
                  </a:ext>
                </a:extLst>
              </p:cNvPr>
              <p:cNvSpPr txBox="1">
                <a:spLocks noRot="1" noChangeAspect="1" noMove="1" noResize="1" noEditPoints="1" noAdjustHandles="1" noChangeArrowheads="1" noChangeShapeType="1" noTextEdit="1"/>
              </p:cNvSpPr>
              <p:nvPr/>
            </p:nvSpPr>
            <p:spPr>
              <a:xfrm>
                <a:off x="5078610" y="1974988"/>
                <a:ext cx="3797835" cy="341760"/>
              </a:xfrm>
              <a:prstGeom prst="rect">
                <a:avLst/>
              </a:prstGeom>
              <a:blipFill>
                <a:blip r:embed="rId8"/>
                <a:stretch>
                  <a:fillRect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F87F645-F662-458A-A7D2-85D24A229D60}"/>
                  </a:ext>
                </a:extLst>
              </p:cNvPr>
              <p:cNvSpPr txBox="1"/>
              <p:nvPr/>
            </p:nvSpPr>
            <p:spPr>
              <a:xfrm>
                <a:off x="5078610" y="2640194"/>
                <a:ext cx="3447535" cy="788806"/>
              </a:xfrm>
              <a:prstGeom prst="rect">
                <a:avLst/>
              </a:prstGeom>
              <a:noFill/>
            </p:spPr>
            <p:txBody>
              <a:bodyPr wrap="square" rtlCol="0">
                <a:spAutoFit/>
              </a:bodyPr>
              <a:lstStyle/>
              <a:p>
                <a:pPr>
                  <a:lnSpc>
                    <a:spcPct val="150000"/>
                  </a:lnSpc>
                </a:pPr>
                <a14:m>
                  <m:oMath xmlns:m="http://schemas.openxmlformats.org/officeDocument/2006/math">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 </m:t>
                    </m:r>
                  </m:oMath>
                </a14:m>
                <a:r>
                  <a:rPr lang="zh-CN" altLang="en-US" sz="1600" dirty="0"/>
                  <a:t>标签值为</a:t>
                </a:r>
                <a:r>
                  <a:rPr lang="en-US" altLang="zh-CN" sz="1600" dirty="0"/>
                  <a:t>0</a:t>
                </a:r>
                <a:r>
                  <a:rPr lang="zh-CN" altLang="en-US" sz="1600" dirty="0"/>
                  <a:t>表示“不是体育运动”，标签值为</a:t>
                </a:r>
                <a:r>
                  <a:rPr lang="en-US" altLang="zh-CN" sz="1600" dirty="0"/>
                  <a:t>1</a:t>
                </a:r>
                <a:r>
                  <a:rPr lang="zh-CN" altLang="en-US" sz="1600" dirty="0"/>
                  <a:t>表示“体育运动”</a:t>
                </a:r>
              </a:p>
            </p:txBody>
          </p:sp>
        </mc:Choice>
        <mc:Fallback xmlns="">
          <p:sp>
            <p:nvSpPr>
              <p:cNvPr id="26" name="文本框 25">
                <a:extLst>
                  <a:ext uri="{FF2B5EF4-FFF2-40B4-BE49-F238E27FC236}">
                    <a16:creationId xmlns:a16="http://schemas.microsoft.com/office/drawing/2014/main" id="{0F87F645-F662-458A-A7D2-85D24A229D60}"/>
                  </a:ext>
                </a:extLst>
              </p:cNvPr>
              <p:cNvSpPr txBox="1">
                <a:spLocks noRot="1" noChangeAspect="1" noMove="1" noResize="1" noEditPoints="1" noAdjustHandles="1" noChangeArrowheads="1" noChangeShapeType="1" noTextEdit="1"/>
              </p:cNvSpPr>
              <p:nvPr/>
            </p:nvSpPr>
            <p:spPr>
              <a:xfrm>
                <a:off x="5078610" y="2640194"/>
                <a:ext cx="3447535" cy="788806"/>
              </a:xfrm>
              <a:prstGeom prst="rect">
                <a:avLst/>
              </a:prstGeom>
              <a:blipFill>
                <a:blip r:embed="rId9"/>
                <a:stretch>
                  <a:fillRect l="-883" r="-6890" b="-9231"/>
                </a:stretch>
              </a:blipFill>
            </p:spPr>
            <p:txBody>
              <a:bodyPr/>
              <a:lstStyle/>
              <a:p>
                <a:r>
                  <a:rPr lang="zh-CN" altLang="en-US">
                    <a:noFill/>
                  </a:rPr>
                  <a:t> </a:t>
                </a:r>
              </a:p>
            </p:txBody>
          </p:sp>
        </mc:Fallback>
      </mc:AlternateContent>
      <p:sp>
        <p:nvSpPr>
          <p:cNvPr id="6" name="梯形 5">
            <a:extLst>
              <a:ext uri="{FF2B5EF4-FFF2-40B4-BE49-F238E27FC236}">
                <a16:creationId xmlns:a16="http://schemas.microsoft.com/office/drawing/2014/main" id="{9F01C74E-9C0A-48F1-8F2B-3D79CFBDF173}"/>
              </a:ext>
            </a:extLst>
          </p:cNvPr>
          <p:cNvSpPr/>
          <p:nvPr/>
        </p:nvSpPr>
        <p:spPr>
          <a:xfrm rot="5400000">
            <a:off x="4074640" y="5453032"/>
            <a:ext cx="994719" cy="6366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8062B6F-6878-4983-BD59-EBCC45206CCA}"/>
                  </a:ext>
                </a:extLst>
              </p:cNvPr>
              <p:cNvSpPr/>
              <p:nvPr/>
            </p:nvSpPr>
            <p:spPr>
              <a:xfrm>
                <a:off x="2101099" y="5513222"/>
                <a:ext cx="1393587" cy="310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up>
                          <m:r>
                            <a:rPr lang="en-US" altLang="zh-CN" sz="1400" i="1">
                              <a:latin typeface="Cambria Math" panose="02040503050406030204" pitchFamily="18" charset="0"/>
                            </a:rPr>
                            <m:t>1</m:t>
                          </m:r>
                        </m:sup>
                      </m:sSubSup>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𝑥</m:t>
                          </m:r>
                        </m:e>
                        <m:sub>
                          <m:r>
                            <a:rPr lang="en-US" altLang="zh-CN" sz="1400" i="1">
                              <a:latin typeface="Cambria Math" panose="02040503050406030204" pitchFamily="18" charset="0"/>
                              <a:ea typeface="Cambria Math" panose="02040503050406030204" pitchFamily="18" charset="0"/>
                            </a:rPr>
                            <m:t>1</m:t>
                          </m:r>
                        </m:sub>
                        <m:sup>
                          <m:r>
                            <a:rPr lang="en-US" altLang="zh-CN" sz="1400" i="1">
                              <a:latin typeface="Cambria Math" panose="02040503050406030204" pitchFamily="18" charset="0"/>
                              <a:ea typeface="Cambria Math" panose="02040503050406030204" pitchFamily="18" charset="0"/>
                            </a:rPr>
                            <m:t>2</m:t>
                          </m:r>
                        </m:sup>
                      </m:sSub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m:t>
                      </m:r>
                    </m:oMath>
                  </m:oMathPara>
                </a14:m>
                <a:endParaRPr lang="zh-CN" altLang="en-US" sz="1400" dirty="0"/>
              </a:p>
            </p:txBody>
          </p:sp>
        </mc:Choice>
        <mc:Fallback xmlns="">
          <p:sp>
            <p:nvSpPr>
              <p:cNvPr id="7" name="矩形 6">
                <a:extLst>
                  <a:ext uri="{FF2B5EF4-FFF2-40B4-BE49-F238E27FC236}">
                    <a16:creationId xmlns:a16="http://schemas.microsoft.com/office/drawing/2014/main" id="{68062B6F-6878-4983-BD59-EBCC45206CCA}"/>
                  </a:ext>
                </a:extLst>
              </p:cNvPr>
              <p:cNvSpPr>
                <a:spLocks noRot="1" noChangeAspect="1" noMove="1" noResize="1" noEditPoints="1" noAdjustHandles="1" noChangeArrowheads="1" noChangeShapeType="1" noTextEdit="1"/>
              </p:cNvSpPr>
              <p:nvPr/>
            </p:nvSpPr>
            <p:spPr>
              <a:xfrm>
                <a:off x="2101099" y="5513222"/>
                <a:ext cx="1393587" cy="310470"/>
              </a:xfrm>
              <a:prstGeom prst="rect">
                <a:avLst/>
              </a:prstGeom>
              <a:blipFill>
                <a:blip r:embed="rId10"/>
                <a:stretch>
                  <a:fillRect b="-980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3714A2E-9025-411B-8495-97A7E91FBF44}"/>
              </a:ext>
            </a:extLst>
          </p:cNvPr>
          <p:cNvGrpSpPr/>
          <p:nvPr/>
        </p:nvGrpSpPr>
        <p:grpSpPr>
          <a:xfrm>
            <a:off x="3633983" y="5294869"/>
            <a:ext cx="141006" cy="952987"/>
            <a:chOff x="2515697" y="5369011"/>
            <a:chExt cx="141006" cy="952987"/>
          </a:xfrm>
        </p:grpSpPr>
        <p:sp>
          <p:nvSpPr>
            <p:cNvPr id="8" name="矩形 7">
              <a:extLst>
                <a:ext uri="{FF2B5EF4-FFF2-40B4-BE49-F238E27FC236}">
                  <a16:creationId xmlns:a16="http://schemas.microsoft.com/office/drawing/2014/main" id="{141A84AE-67C7-462F-B0F6-0A4956479158}"/>
                </a:ext>
              </a:extLst>
            </p:cNvPr>
            <p:cNvSpPr/>
            <p:nvPr/>
          </p:nvSpPr>
          <p:spPr>
            <a:xfrm>
              <a:off x="2515697" y="5369011"/>
              <a:ext cx="141006" cy="315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1E58DF0-CA46-4C30-B5EE-1CFCA6021696}"/>
                </a:ext>
              </a:extLst>
            </p:cNvPr>
            <p:cNvSpPr/>
            <p:nvPr/>
          </p:nvSpPr>
          <p:spPr>
            <a:xfrm>
              <a:off x="2515697" y="5692583"/>
              <a:ext cx="141006" cy="310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3E4444A-BF12-484A-AFE7-8468FDCC4914}"/>
                </a:ext>
              </a:extLst>
            </p:cNvPr>
            <p:cNvSpPr/>
            <p:nvPr/>
          </p:nvSpPr>
          <p:spPr>
            <a:xfrm>
              <a:off x="2515697" y="6011528"/>
              <a:ext cx="141006" cy="310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2" name="直接箭头连接符 11">
            <a:extLst>
              <a:ext uri="{FF2B5EF4-FFF2-40B4-BE49-F238E27FC236}">
                <a16:creationId xmlns:a16="http://schemas.microsoft.com/office/drawing/2014/main" id="{2E358FE0-E159-4EB9-AC9B-0ABB9CFD7389}"/>
              </a:ext>
            </a:extLst>
          </p:cNvPr>
          <p:cNvCxnSpPr>
            <a:stCxn id="31" idx="3"/>
            <a:endCxn id="6" idx="2"/>
          </p:cNvCxnSpPr>
          <p:nvPr/>
        </p:nvCxnSpPr>
        <p:spPr>
          <a:xfrm flipV="1">
            <a:off x="3774989" y="5771364"/>
            <a:ext cx="478680" cy="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2FE4F81-7880-45B4-A72F-CC74EEE0E981}"/>
              </a:ext>
            </a:extLst>
          </p:cNvPr>
          <p:cNvCxnSpPr>
            <a:cxnSpLocks/>
          </p:cNvCxnSpPr>
          <p:nvPr/>
        </p:nvCxnSpPr>
        <p:spPr>
          <a:xfrm>
            <a:off x="4890331" y="5769015"/>
            <a:ext cx="758982" cy="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D9748BE-4181-480F-A9FD-34E092199E92}"/>
              </a:ext>
            </a:extLst>
          </p:cNvPr>
          <p:cNvSpPr txBox="1"/>
          <p:nvPr/>
        </p:nvSpPr>
        <p:spPr>
          <a:xfrm>
            <a:off x="4948258" y="5527495"/>
            <a:ext cx="643125" cy="261610"/>
          </a:xfrm>
          <a:prstGeom prst="rect">
            <a:avLst/>
          </a:prstGeom>
          <a:noFill/>
        </p:spPr>
        <p:txBody>
          <a:bodyPr wrap="none" rtlCol="0">
            <a:spAutoFit/>
          </a:bodyPr>
          <a:lstStyle/>
          <a:p>
            <a:r>
              <a:rPr lang="en-US" altLang="zh-CN" sz="1100" dirty="0" err="1"/>
              <a:t>softmax</a:t>
            </a:r>
            <a:endParaRPr lang="zh-CN" altLang="en-US" sz="11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8FCBDC-6508-4A66-9E83-9C593C5E0E0F}"/>
                  </a:ext>
                </a:extLst>
              </p:cNvPr>
              <p:cNvSpPr txBox="1"/>
              <p:nvPr/>
            </p:nvSpPr>
            <p:spPr>
              <a:xfrm>
                <a:off x="5591383" y="5584349"/>
                <a:ext cx="1311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[0.01,0.99]</m:t>
                      </m:r>
                    </m:oMath>
                  </m:oMathPara>
                </a14:m>
                <a:endParaRPr lang="zh-CN" altLang="en-US" dirty="0"/>
              </a:p>
            </p:txBody>
          </p:sp>
        </mc:Choice>
        <mc:Fallback xmlns="">
          <p:sp>
            <p:nvSpPr>
              <p:cNvPr id="16" name="文本框 15">
                <a:extLst>
                  <a:ext uri="{FF2B5EF4-FFF2-40B4-BE49-F238E27FC236}">
                    <a16:creationId xmlns:a16="http://schemas.microsoft.com/office/drawing/2014/main" id="{D08FCBDC-6508-4A66-9E83-9C593C5E0E0F}"/>
                  </a:ext>
                </a:extLst>
              </p:cNvPr>
              <p:cNvSpPr txBox="1">
                <a:spLocks noRot="1" noChangeAspect="1" noMove="1" noResize="1" noEditPoints="1" noAdjustHandles="1" noChangeArrowheads="1" noChangeShapeType="1" noTextEdit="1"/>
              </p:cNvSpPr>
              <p:nvPr/>
            </p:nvSpPr>
            <p:spPr>
              <a:xfrm>
                <a:off x="5591383" y="5584349"/>
                <a:ext cx="1311578" cy="369332"/>
              </a:xfrm>
              <a:prstGeom prst="rect">
                <a:avLst/>
              </a:prstGeom>
              <a:blipFill>
                <a:blip r:embed="rId1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5CAB5E9-8902-430D-810C-6188FE30E3AE}"/>
                  </a:ext>
                </a:extLst>
              </p:cNvPr>
              <p:cNvSpPr/>
              <p:nvPr/>
            </p:nvSpPr>
            <p:spPr>
              <a:xfrm>
                <a:off x="5645982" y="5278923"/>
                <a:ext cx="12023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8" name="矩形 17">
                <a:extLst>
                  <a:ext uri="{FF2B5EF4-FFF2-40B4-BE49-F238E27FC236}">
                    <a16:creationId xmlns:a16="http://schemas.microsoft.com/office/drawing/2014/main" id="{45CAB5E9-8902-430D-810C-6188FE30E3AE}"/>
                  </a:ext>
                </a:extLst>
              </p:cNvPr>
              <p:cNvSpPr>
                <a:spLocks noRot="1" noChangeAspect="1" noMove="1" noResize="1" noEditPoints="1" noAdjustHandles="1" noChangeArrowheads="1" noChangeShapeType="1" noTextEdit="1"/>
              </p:cNvSpPr>
              <p:nvPr/>
            </p:nvSpPr>
            <p:spPr>
              <a:xfrm>
                <a:off x="5645982" y="5278923"/>
                <a:ext cx="1202380" cy="369332"/>
              </a:xfrm>
              <a:prstGeom prst="rect">
                <a:avLst/>
              </a:prstGeom>
              <a:blipFill>
                <a:blip r:embed="rId12"/>
                <a:stretch>
                  <a:fillRect t="-6557" r="-13706" b="-4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593143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0995"/>
            <a:ext cx="8925560" cy="583565"/>
            <a:chOff x="-9" y="380"/>
            <a:chExt cx="14056" cy="919"/>
          </a:xfrm>
        </p:grpSpPr>
        <p:sp>
          <p:nvSpPr>
            <p:cNvPr id="34" name="矩形 33"/>
            <p:cNvSpPr/>
            <p:nvPr/>
          </p:nvSpPr>
          <p:spPr>
            <a:xfrm>
              <a:off x="2469" y="429"/>
              <a:ext cx="1157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33" y="380"/>
              <a:ext cx="6092"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小节</a:t>
              </a:r>
            </a:p>
          </p:txBody>
        </p:sp>
      </p:grpSp>
    </p:spTree>
    <p:extLst>
      <p:ext uri="{BB962C8B-B14F-4D97-AF65-F5344CB8AC3E}">
        <p14:creationId xmlns:p14="http://schemas.microsoft.com/office/powerpoint/2010/main" val="142982803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221" y="429"/>
              <a:ext cx="982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148"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推断方法</a:t>
              </a:r>
            </a:p>
          </p:txBody>
        </p:sp>
      </p:grpSp>
      <p:grpSp>
        <p:nvGrpSpPr>
          <p:cNvPr id="10" name="组合 9"/>
          <p:cNvGrpSpPr/>
          <p:nvPr/>
        </p:nvGrpSpPr>
        <p:grpSpPr>
          <a:xfrm>
            <a:off x="637540" y="3198495"/>
            <a:ext cx="7997190" cy="460375"/>
            <a:chOff x="827" y="3088"/>
            <a:chExt cx="12594" cy="725"/>
          </a:xfrm>
        </p:grpSpPr>
        <p:sp>
          <p:nvSpPr>
            <p:cNvPr id="6" name="文本框 5"/>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近似推断 </a:t>
              </a:r>
              <a:r>
                <a:rPr lang="en-US" altLang="zh-CN" sz="2400" b="1" dirty="0">
                  <a:latin typeface="Times New Roman" panose="02020603050405020304" charset="0"/>
                  <a:cs typeface="Times New Roman" panose="02020603050405020304" charset="0"/>
                  <a:sym typeface="+mn-ea"/>
                </a:rPr>
                <a:t>Approximate Inference</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8" name="Group 98"/>
            <p:cNvGrpSpPr/>
            <p:nvPr/>
          </p:nvGrpSpPr>
          <p:grpSpPr bwMode="auto">
            <a:xfrm rot="420000">
              <a:off x="827" y="3140"/>
              <a:ext cx="809" cy="538"/>
              <a:chOff x="2345" y="1092"/>
              <a:chExt cx="1116" cy="555"/>
            </a:xfrm>
          </p:grpSpPr>
          <p:sp>
            <p:nvSpPr>
              <p:cNvPr id="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Group 100"/>
              <p:cNvGrpSpPr/>
              <p:nvPr/>
            </p:nvGrpSpPr>
            <p:grpSpPr bwMode="auto">
              <a:xfrm>
                <a:off x="2414" y="1092"/>
                <a:ext cx="1047" cy="555"/>
                <a:chOff x="2414" y="1104"/>
                <a:chExt cx="975" cy="555"/>
              </a:xfrm>
            </p:grpSpPr>
            <p:sp>
              <p:nvSpPr>
                <p:cNvPr id="3"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4" name="组合 3"/>
          <p:cNvGrpSpPr/>
          <p:nvPr/>
        </p:nvGrpSpPr>
        <p:grpSpPr>
          <a:xfrm>
            <a:off x="604520" y="1409700"/>
            <a:ext cx="7997190" cy="460375"/>
            <a:chOff x="827" y="3088"/>
            <a:chExt cx="12594" cy="725"/>
          </a:xfrm>
        </p:grpSpPr>
        <p:sp>
          <p:nvSpPr>
            <p:cNvPr id="7" name="文本框 6"/>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精确推断 </a:t>
              </a:r>
              <a:r>
                <a:rPr lang="en-US" altLang="zh-CN" sz="2400" b="1" dirty="0">
                  <a:latin typeface="Times New Roman" panose="02020603050405020304" charset="0"/>
                  <a:cs typeface="Times New Roman" panose="02020603050405020304" charset="0"/>
                  <a:sym typeface="+mn-ea"/>
                </a:rPr>
                <a:t>Exact Inference</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11" name="Group 98"/>
            <p:cNvGrpSpPr/>
            <p:nvPr/>
          </p:nvGrpSpPr>
          <p:grpSpPr bwMode="auto">
            <a:xfrm rot="420000">
              <a:off x="827" y="3140"/>
              <a:ext cx="809" cy="538"/>
              <a:chOff x="2345" y="1092"/>
              <a:chExt cx="1116" cy="555"/>
            </a:xfrm>
          </p:grpSpPr>
          <p:sp>
            <p:nvSpPr>
              <p:cNvPr id="1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3" name="Group 100"/>
              <p:cNvGrpSpPr/>
              <p:nvPr/>
            </p:nvGrpSpPr>
            <p:grpSpPr bwMode="auto">
              <a:xfrm>
                <a:off x="2414" y="1092"/>
                <a:ext cx="1047" cy="555"/>
                <a:chOff x="2414" y="1104"/>
                <a:chExt cx="975" cy="555"/>
              </a:xfrm>
            </p:grpSpPr>
            <p:sp>
              <p:nvSpPr>
                <p:cNvPr id="14"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189990" y="1870075"/>
            <a:ext cx="5464810" cy="414020"/>
            <a:chOff x="765" y="2299"/>
            <a:chExt cx="8606" cy="652"/>
          </a:xfrm>
        </p:grpSpPr>
        <p:sp>
          <p:nvSpPr>
            <p:cNvPr id="17" name="椭圆 16"/>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1015" y="2299"/>
              <a:ext cx="8356" cy="652"/>
            </a:xfrm>
            <a:prstGeom prst="rect">
              <a:avLst/>
            </a:prstGeom>
            <a:noFill/>
          </p:spPr>
          <p:txBody>
            <a:bodyPr wrap="square" rtlCol="0" anchor="t">
              <a:spAutoFit/>
            </a:bodyPr>
            <a:lstStyle/>
            <a:p>
              <a:pPr marL="0" lvl="1" algn="just">
                <a:buClrTx/>
                <a:buSzTx/>
                <a:buFontTx/>
              </a:pPr>
              <a:r>
                <a:rPr lang="zh-CN" altLang="en-US" sz="2100" dirty="0">
                  <a:sym typeface="+mn-ea"/>
                </a:rPr>
                <a:t>变量消去法</a:t>
              </a:r>
              <a:r>
                <a:rPr lang="zh-CN" altLang="en-US" sz="2100" dirty="0">
                  <a:latin typeface="Times New Roman" panose="02020603050405020304" charset="0"/>
                  <a:cs typeface="Times New Roman" panose="02020603050405020304" charset="0"/>
                  <a:sym typeface="+mn-ea"/>
                </a:rPr>
                <a:t> </a:t>
              </a:r>
              <a:r>
                <a:rPr lang="en-US" altLang="zh-CN" sz="2100" dirty="0">
                  <a:solidFill>
                    <a:schemeClr val="tx1"/>
                  </a:solidFill>
                  <a:latin typeface="Times New Roman" panose="02020603050405020304" charset="0"/>
                  <a:cs typeface="Times New Roman" panose="02020603050405020304" charset="0"/>
                  <a:sym typeface="+mn-ea"/>
                </a:rPr>
                <a:t>(Variable Elimination Algorithm)</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0" name="组合 19"/>
          <p:cNvGrpSpPr/>
          <p:nvPr/>
        </p:nvGrpSpPr>
        <p:grpSpPr>
          <a:xfrm>
            <a:off x="1189990" y="2284095"/>
            <a:ext cx="5464810" cy="414020"/>
            <a:chOff x="765" y="2299"/>
            <a:chExt cx="8606" cy="652"/>
          </a:xfrm>
        </p:grpSpPr>
        <p:sp>
          <p:nvSpPr>
            <p:cNvPr id="21" name="椭圆 20"/>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1015" y="2299"/>
              <a:ext cx="8356" cy="652"/>
            </a:xfrm>
            <a:prstGeom prst="rect">
              <a:avLst/>
            </a:prstGeom>
            <a:noFill/>
          </p:spPr>
          <p:txBody>
            <a:bodyPr wrap="square" rtlCol="0" anchor="t">
              <a:spAutoFit/>
            </a:bodyPr>
            <a:lstStyle/>
            <a:p>
              <a:pPr marL="0" lvl="1" algn="just">
                <a:buClrTx/>
                <a:buSzTx/>
                <a:buFontTx/>
              </a:pPr>
              <a:r>
                <a:rPr lang="zh-CN" altLang="en-US" sz="2100" dirty="0">
                  <a:sym typeface="+mn-ea"/>
                </a:rPr>
                <a:t>信念传播</a:t>
              </a:r>
              <a:endParaRPr lang="zh-CN" altLang="en-US" sz="2100" dirty="0">
                <a:latin typeface="Times New Roman" panose="02020603050405020304" charset="0"/>
                <a:cs typeface="Times New Roman" panose="02020603050405020304" charset="0"/>
                <a:sym typeface="+mn-ea"/>
              </a:endParaRPr>
            </a:p>
          </p:txBody>
        </p:sp>
      </p:grpSp>
      <p:grpSp>
        <p:nvGrpSpPr>
          <p:cNvPr id="23" name="组合 22"/>
          <p:cNvGrpSpPr/>
          <p:nvPr/>
        </p:nvGrpSpPr>
        <p:grpSpPr>
          <a:xfrm>
            <a:off x="1189990" y="2698115"/>
            <a:ext cx="5464810" cy="414020"/>
            <a:chOff x="765" y="2299"/>
            <a:chExt cx="8606" cy="652"/>
          </a:xfrm>
        </p:grpSpPr>
        <p:sp>
          <p:nvSpPr>
            <p:cNvPr id="24" name="椭圆 23"/>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1015" y="2299"/>
              <a:ext cx="8356" cy="652"/>
            </a:xfrm>
            <a:prstGeom prst="rect">
              <a:avLst/>
            </a:prstGeom>
            <a:noFill/>
          </p:spPr>
          <p:txBody>
            <a:bodyPr wrap="square" rtlCol="0" anchor="t">
              <a:spAutoFit/>
            </a:bodyPr>
            <a:lstStyle/>
            <a:p>
              <a:pPr marL="0" lvl="1" algn="just">
                <a:buClrTx/>
                <a:buSzTx/>
                <a:buFontTx/>
              </a:pPr>
              <a:r>
                <a:rPr lang="zh-CN" altLang="en-US" sz="2100" dirty="0">
                  <a:sym typeface="+mn-ea"/>
                </a:rPr>
                <a:t>联合树算法</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6" name="组合 25"/>
          <p:cNvGrpSpPr/>
          <p:nvPr/>
        </p:nvGrpSpPr>
        <p:grpSpPr>
          <a:xfrm>
            <a:off x="1174115" y="3658870"/>
            <a:ext cx="5464810" cy="414020"/>
            <a:chOff x="765" y="2299"/>
            <a:chExt cx="8606" cy="652"/>
          </a:xfrm>
        </p:grpSpPr>
        <p:sp>
          <p:nvSpPr>
            <p:cNvPr id="27" name="椭圆 26"/>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1015" y="2299"/>
              <a:ext cx="8356" cy="652"/>
            </a:xfrm>
            <a:prstGeom prst="rect">
              <a:avLst/>
            </a:prstGeom>
            <a:noFill/>
          </p:spPr>
          <p:txBody>
            <a:bodyPr wrap="square" rtlCol="0" anchor="t">
              <a:spAutoFit/>
            </a:bodyPr>
            <a:lstStyle/>
            <a:p>
              <a:pPr marL="0" lvl="1" algn="just">
                <a:buClrTx/>
                <a:buSzTx/>
                <a:buFontTx/>
              </a:pPr>
              <a:r>
                <a:rPr lang="zh-CN" altLang="en-US" sz="2100" dirty="0">
                  <a:solidFill>
                    <a:srgbClr val="FF0000"/>
                  </a:solidFill>
                  <a:sym typeface="+mn-ea"/>
                </a:rPr>
                <a:t>变分推断</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9" name="组合 28"/>
          <p:cNvGrpSpPr/>
          <p:nvPr/>
        </p:nvGrpSpPr>
        <p:grpSpPr>
          <a:xfrm>
            <a:off x="1174115" y="4072890"/>
            <a:ext cx="5464810" cy="414020"/>
            <a:chOff x="765" y="2299"/>
            <a:chExt cx="8606" cy="652"/>
          </a:xfrm>
        </p:grpSpPr>
        <p:sp>
          <p:nvSpPr>
            <p:cNvPr id="31" name="椭圆 30"/>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2" name="文本框 31"/>
            <p:cNvSpPr txBox="1"/>
            <p:nvPr/>
          </p:nvSpPr>
          <p:spPr>
            <a:xfrm>
              <a:off x="1015" y="2299"/>
              <a:ext cx="8356" cy="652"/>
            </a:xfrm>
            <a:prstGeom prst="rect">
              <a:avLst/>
            </a:prstGeom>
            <a:noFill/>
          </p:spPr>
          <p:txBody>
            <a:bodyPr wrap="square" rtlCol="0" anchor="t">
              <a:spAutoFit/>
            </a:bodyPr>
            <a:lstStyle/>
            <a:p>
              <a:pPr marL="0" lvl="1" algn="just">
                <a:buClrTx/>
                <a:buSzTx/>
                <a:buFontTx/>
              </a:pPr>
              <a:r>
                <a:rPr lang="zh-CN" altLang="en-US" sz="2100" dirty="0">
                  <a:solidFill>
                    <a:srgbClr val="FF0000"/>
                  </a:solidFill>
                  <a:latin typeface="Times New Roman" panose="02020603050405020304" charset="0"/>
                  <a:cs typeface="Times New Roman" panose="02020603050405020304" charset="0"/>
                  <a:sym typeface="+mn-ea"/>
                </a:rPr>
                <a:t>采样法（蒙特卡罗方法）</a:t>
              </a:r>
            </a:p>
          </p:txBody>
        </p:sp>
      </p:grpSp>
      <p:grpSp>
        <p:nvGrpSpPr>
          <p:cNvPr id="43" name="组合 42"/>
          <p:cNvGrpSpPr/>
          <p:nvPr/>
        </p:nvGrpSpPr>
        <p:grpSpPr>
          <a:xfrm>
            <a:off x="1321435" y="4815840"/>
            <a:ext cx="4197985" cy="504825"/>
            <a:chOff x="2081" y="7584"/>
            <a:chExt cx="6611" cy="795"/>
          </a:xfrm>
        </p:grpSpPr>
        <p:sp>
          <p:nvSpPr>
            <p:cNvPr id="41" name="五角星 40"/>
            <p:cNvSpPr/>
            <p:nvPr/>
          </p:nvSpPr>
          <p:spPr>
            <a:xfrm>
              <a:off x="2081" y="7584"/>
              <a:ext cx="857" cy="79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文本框 41"/>
            <p:cNvSpPr txBox="1"/>
            <p:nvPr/>
          </p:nvSpPr>
          <p:spPr>
            <a:xfrm>
              <a:off x="3150" y="7749"/>
              <a:ext cx="5542" cy="630"/>
            </a:xfrm>
            <a:prstGeom prst="rect">
              <a:avLst/>
            </a:prstGeom>
            <a:noFill/>
          </p:spPr>
          <p:txBody>
            <a:bodyPr wrap="none" rtlCol="0" anchor="t">
              <a:spAutoFit/>
            </a:bodyPr>
            <a:lstStyle/>
            <a:p>
              <a:r>
                <a:rPr lang="zh-CN" altLang="en-US" sz="2000" dirty="0">
                  <a:solidFill>
                    <a:srgbClr val="FF0000"/>
                  </a:solidFill>
                  <a:latin typeface="Times New Roman" panose="02020603050405020304" charset="0"/>
                  <a:cs typeface="Times New Roman" panose="02020603050405020304" charset="0"/>
                  <a:sym typeface="+mn-ea"/>
                </a:rPr>
                <a:t>关键在于如何计算边际概率。</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800" decel="100000"/>
                                        <p:tgtEl>
                                          <p:spTgt spid="43"/>
                                        </p:tgtEl>
                                      </p:cBhvr>
                                    </p:animEffect>
                                    <p:anim calcmode="lin" valueType="num">
                                      <p:cBhvr>
                                        <p:cTn id="8" dur="800" decel="100000" fill="hold"/>
                                        <p:tgtEl>
                                          <p:spTgt spid="43"/>
                                        </p:tgtEl>
                                        <p:attrNameLst>
                                          <p:attrName>style.rotation</p:attrName>
                                        </p:attrNameLst>
                                      </p:cBhvr>
                                      <p:tavLst>
                                        <p:tav tm="0">
                                          <p:val>
                                            <p:fltVal val="-90"/>
                                          </p:val>
                                        </p:tav>
                                        <p:tav tm="100000">
                                          <p:val>
                                            <p:fltVal val="0"/>
                                          </p:val>
                                        </p:tav>
                                      </p:tavLst>
                                    </p:anim>
                                    <p:anim calcmode="lin" valueType="num">
                                      <p:cBhvr>
                                        <p:cTn id="9" dur="800" decel="100000" fill="hold"/>
                                        <p:tgtEl>
                                          <p:spTgt spid="43"/>
                                        </p:tgtEl>
                                        <p:attrNameLst>
                                          <p:attrName>ppt_x</p:attrName>
                                        </p:attrNameLst>
                                      </p:cBhvr>
                                      <p:tavLst>
                                        <p:tav tm="0">
                                          <p:val>
                                            <p:strVal val="#ppt_x+0.4"/>
                                          </p:val>
                                        </p:tav>
                                        <p:tav tm="100000">
                                          <p:val>
                                            <p:strVal val="#ppt_x-0.05"/>
                                          </p:val>
                                        </p:tav>
                                      </p:tavLst>
                                    </p:anim>
                                    <p:anim calcmode="lin" valueType="num">
                                      <p:cBhvr>
                                        <p:cTn id="10" dur="800" decel="100000" fill="hold"/>
                                        <p:tgtEl>
                                          <p:spTgt spid="4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349250"/>
            <a:ext cx="8925560" cy="540385"/>
            <a:chOff x="-9" y="393"/>
            <a:chExt cx="14056" cy="851"/>
          </a:xfrm>
        </p:grpSpPr>
        <p:sp>
          <p:nvSpPr>
            <p:cNvPr id="34" name="矩形 33"/>
            <p:cNvSpPr/>
            <p:nvPr/>
          </p:nvSpPr>
          <p:spPr>
            <a:xfrm>
              <a:off x="7597" y="429"/>
              <a:ext cx="64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422"/>
              <a:ext cx="6842" cy="822"/>
            </a:xfrm>
            <a:prstGeom prst="rect">
              <a:avLst/>
            </a:prstGeom>
          </p:spPr>
          <p:txBody>
            <a:bodyPr wrap="square">
              <a:spAutoFit/>
            </a:bodyPr>
            <a:lstStyle/>
            <a:p>
              <a:pPr fontAlgn="auto">
                <a:lnSpc>
                  <a:spcPct val="100000"/>
                </a:lnSpc>
              </a:pPr>
              <a:r>
                <a:rPr lang="zh-CN" altLang="en-US" sz="2800" b="1" dirty="0">
                  <a:solidFill>
                    <a:srgbClr val="18478F"/>
                  </a:solidFill>
                  <a:latin typeface="+mn-ea"/>
                  <a:cs typeface="+mn-ea"/>
                  <a:sym typeface="+mn-ea"/>
                </a:rPr>
                <a:t>如何有效地计算边际概率？</a:t>
              </a:r>
            </a:p>
          </p:txBody>
        </p:sp>
      </p:grpSp>
      <p:grpSp>
        <p:nvGrpSpPr>
          <p:cNvPr id="6" name="组合 5"/>
          <p:cNvGrpSpPr/>
          <p:nvPr/>
        </p:nvGrpSpPr>
        <p:grpSpPr>
          <a:xfrm>
            <a:off x="476250" y="1149350"/>
            <a:ext cx="7954010" cy="460375"/>
            <a:chOff x="814" y="3458"/>
            <a:chExt cx="12526" cy="725"/>
          </a:xfrm>
        </p:grpSpPr>
        <p:sp>
          <p:nvSpPr>
            <p:cNvPr id="11" name="椭圆 10"/>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ym typeface="+mn-ea"/>
                </a:rPr>
                <a:t>边际概率</a:t>
              </a:r>
            </a:p>
          </p:txBody>
        </p:sp>
      </p:grpSp>
      <p:pic>
        <p:nvPicPr>
          <p:cNvPr id="3" name="图片 2"/>
          <p:cNvPicPr>
            <a:picLocks noChangeAspect="1"/>
          </p:cNvPicPr>
          <p:nvPr/>
        </p:nvPicPr>
        <p:blipFill>
          <a:blip r:embed="rId5"/>
          <a:stretch>
            <a:fillRect/>
          </a:stretch>
        </p:blipFill>
        <p:spPr>
          <a:xfrm>
            <a:off x="2000250" y="1609725"/>
            <a:ext cx="6105525" cy="976053"/>
          </a:xfrm>
          <a:prstGeom prst="rect">
            <a:avLst/>
          </a:prstGeom>
        </p:spPr>
      </p:pic>
      <p:pic>
        <p:nvPicPr>
          <p:cNvPr id="5" name="图片 4"/>
          <p:cNvPicPr>
            <a:picLocks noChangeAspect="1"/>
          </p:cNvPicPr>
          <p:nvPr/>
        </p:nvPicPr>
        <p:blipFill>
          <a:blip r:embed="rId6"/>
          <a:stretch>
            <a:fillRect/>
          </a:stretch>
        </p:blipFill>
        <p:spPr>
          <a:xfrm>
            <a:off x="2869565" y="4276482"/>
            <a:ext cx="3105150" cy="523875"/>
          </a:xfrm>
          <a:prstGeom prst="rect">
            <a:avLst/>
          </a:prstGeom>
        </p:spPr>
      </p:pic>
      <p:grpSp>
        <p:nvGrpSpPr>
          <p:cNvPr id="4" name="组合 3"/>
          <p:cNvGrpSpPr/>
          <p:nvPr/>
        </p:nvGrpSpPr>
        <p:grpSpPr>
          <a:xfrm>
            <a:off x="476250" y="3330575"/>
            <a:ext cx="7954010" cy="460375"/>
            <a:chOff x="814" y="3458"/>
            <a:chExt cx="12526" cy="725"/>
          </a:xfrm>
        </p:grpSpPr>
        <p:sp>
          <p:nvSpPr>
            <p:cNvPr id="7" name="椭圆 6"/>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a:sym typeface="+mn-ea"/>
                </a:rPr>
                <a:t>如何减少计算量？</a:t>
              </a:r>
            </a:p>
          </p:txBody>
        </p:sp>
      </p:grpSp>
      <p:sp>
        <p:nvSpPr>
          <p:cNvPr id="13" name="文本框 12"/>
          <p:cNvSpPr txBox="1"/>
          <p:nvPr/>
        </p:nvSpPr>
        <p:spPr>
          <a:xfrm>
            <a:off x="3338830" y="3330575"/>
            <a:ext cx="2167255" cy="460375"/>
          </a:xfrm>
          <a:prstGeom prst="rect">
            <a:avLst/>
          </a:prstGeom>
          <a:noFill/>
        </p:spPr>
        <p:txBody>
          <a:bodyPr wrap="square" rtlCol="0">
            <a:spAutoFit/>
          </a:bodyPr>
          <a:lstStyle/>
          <a:p>
            <a:pPr marL="0" lvl="1" algn="l"/>
            <a:r>
              <a:rPr lang="zh-CN" altLang="en-US" sz="2400">
                <a:solidFill>
                  <a:schemeClr val="tx2"/>
                </a:solidFill>
                <a:sym typeface="+mn-ea"/>
              </a:rPr>
              <a:t>乘法的分配律</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3505" y="429"/>
              <a:ext cx="10542"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2751"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采样法</a:t>
              </a:r>
            </a:p>
          </p:txBody>
        </p:sp>
      </p:grpSp>
      <p:sp>
        <p:nvSpPr>
          <p:cNvPr id="4" name="文本框 3"/>
          <p:cNvSpPr txBox="1"/>
          <p:nvPr/>
        </p:nvSpPr>
        <p:spPr>
          <a:xfrm>
            <a:off x="2226945" y="488315"/>
            <a:ext cx="1929130" cy="368300"/>
          </a:xfrm>
          <a:prstGeom prst="rect">
            <a:avLst/>
          </a:prstGeom>
          <a:noFill/>
        </p:spPr>
        <p:txBody>
          <a:bodyPr wrap="none" rtlCol="0" anchor="t">
            <a:spAutoFit/>
          </a:bodyPr>
          <a:lstStyle/>
          <a:p>
            <a:r>
              <a:rPr lang="en-US" altLang="zh-CN" b="1" dirty="0">
                <a:solidFill>
                  <a:schemeClr val="bg1">
                    <a:lumMod val="95000"/>
                  </a:schemeClr>
                </a:solidFill>
                <a:latin typeface="Times New Roman" panose="02020603050405020304" charset="0"/>
                <a:cs typeface="Times New Roman" panose="02020603050405020304" charset="0"/>
                <a:sym typeface="+mn-ea"/>
              </a:rPr>
              <a:t>Sampling Method</a:t>
            </a:r>
            <a:endParaRPr lang="zh-CN" altLang="en-US"/>
          </a:p>
        </p:txBody>
      </p:sp>
      <p:pic>
        <p:nvPicPr>
          <p:cNvPr id="5" name="图片 4"/>
          <p:cNvPicPr>
            <a:picLocks noChangeAspect="1"/>
          </p:cNvPicPr>
          <p:nvPr/>
        </p:nvPicPr>
        <p:blipFill>
          <a:blip r:embed="rId5"/>
          <a:stretch>
            <a:fillRect/>
          </a:stretch>
        </p:blipFill>
        <p:spPr>
          <a:xfrm>
            <a:off x="3221990" y="1791970"/>
            <a:ext cx="2616425" cy="762000"/>
          </a:xfrm>
          <a:prstGeom prst="rect">
            <a:avLst/>
          </a:prstGeom>
        </p:spPr>
      </p:pic>
      <p:pic>
        <p:nvPicPr>
          <p:cNvPr id="7" name="图片 6"/>
          <p:cNvPicPr>
            <a:picLocks noChangeAspect="1"/>
          </p:cNvPicPr>
          <p:nvPr/>
        </p:nvPicPr>
        <p:blipFill>
          <a:blip r:embed="rId6"/>
          <a:stretch>
            <a:fillRect/>
          </a:stretch>
        </p:blipFill>
        <p:spPr>
          <a:xfrm>
            <a:off x="2767330" y="4419600"/>
            <a:ext cx="3525180" cy="669131"/>
          </a:xfrm>
          <a:prstGeom prst="rect">
            <a:avLst/>
          </a:prstGeom>
        </p:spPr>
      </p:pic>
      <p:grpSp>
        <p:nvGrpSpPr>
          <p:cNvPr id="11" name="组合 10"/>
          <p:cNvGrpSpPr/>
          <p:nvPr/>
        </p:nvGrpSpPr>
        <p:grpSpPr>
          <a:xfrm>
            <a:off x="476250" y="1149350"/>
            <a:ext cx="7954010" cy="460375"/>
            <a:chOff x="814" y="3458"/>
            <a:chExt cx="12526" cy="725"/>
          </a:xfrm>
        </p:grpSpPr>
        <p:sp>
          <p:nvSpPr>
            <p:cNvPr id="12" name="椭圆 11"/>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ym typeface="+mn-ea"/>
                </a:rPr>
                <a:t>假设要推断的概率分布为</a:t>
              </a:r>
              <a:r>
                <a:rPr lang="en-US" altLang="zh-CN" sz="2400" dirty="0">
                  <a:sym typeface="+mn-ea"/>
                </a:rPr>
                <a:t>p(x)</a:t>
              </a:r>
              <a:r>
                <a:rPr lang="zh-CN" altLang="en-US" sz="2400" dirty="0">
                  <a:sym typeface="+mn-ea"/>
                </a:rPr>
                <a:t>，并用来计算期望</a:t>
              </a:r>
            </a:p>
          </p:txBody>
        </p:sp>
      </p:grpSp>
      <p:grpSp>
        <p:nvGrpSpPr>
          <p:cNvPr id="6" name="组合 5"/>
          <p:cNvGrpSpPr/>
          <p:nvPr/>
        </p:nvGrpSpPr>
        <p:grpSpPr>
          <a:xfrm>
            <a:off x="474345" y="2735580"/>
            <a:ext cx="7954010" cy="460375"/>
            <a:chOff x="814" y="3458"/>
            <a:chExt cx="12526" cy="725"/>
          </a:xfrm>
        </p:grpSpPr>
        <p:sp>
          <p:nvSpPr>
            <p:cNvPr id="8" name="椭圆 7"/>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ym typeface="+mn-ea"/>
                </a:rPr>
                <a:t>采样法</a:t>
              </a:r>
            </a:p>
          </p:txBody>
        </p:sp>
      </p:grpSp>
      <p:grpSp>
        <p:nvGrpSpPr>
          <p:cNvPr id="17" name="组合 16"/>
          <p:cNvGrpSpPr/>
          <p:nvPr/>
        </p:nvGrpSpPr>
        <p:grpSpPr>
          <a:xfrm>
            <a:off x="480060" y="3195955"/>
            <a:ext cx="7763510" cy="1060450"/>
            <a:chOff x="756" y="5033"/>
            <a:chExt cx="12226" cy="1670"/>
          </a:xfrm>
        </p:grpSpPr>
        <p:grpSp>
          <p:nvGrpSpPr>
            <p:cNvPr id="16" name="组合 15"/>
            <p:cNvGrpSpPr/>
            <p:nvPr/>
          </p:nvGrpSpPr>
          <p:grpSpPr>
            <a:xfrm>
              <a:off x="756" y="5033"/>
              <a:ext cx="12226" cy="1670"/>
              <a:chOff x="756" y="2535"/>
              <a:chExt cx="12226" cy="1670"/>
            </a:xfrm>
          </p:grpSpPr>
          <p:sp>
            <p:nvSpPr>
              <p:cNvPr id="14" name="文本框 13"/>
              <p:cNvSpPr txBox="1"/>
              <p:nvPr/>
            </p:nvSpPr>
            <p:spPr>
              <a:xfrm>
                <a:off x="756" y="2535"/>
                <a:ext cx="12226" cy="1670"/>
              </a:xfrm>
              <a:prstGeom prst="rect">
                <a:avLst/>
              </a:prstGeom>
              <a:noFill/>
            </p:spPr>
            <p:txBody>
              <a:bodyPr wrap="square" rtlCol="0" anchor="t">
                <a:spAutoFit/>
              </a:bodyPr>
              <a:lstStyle/>
              <a:p>
                <a:pPr lvl="1"/>
                <a:r>
                  <a:rPr lang="zh-CN" altLang="en-US" sz="2100" dirty="0">
                    <a:sym typeface="+mn-ea"/>
                  </a:rPr>
                  <a:t>也称为蒙特卡罗方法</a:t>
                </a:r>
                <a:r>
                  <a:rPr lang="en-US" altLang="zh-CN" sz="2100" dirty="0">
                    <a:sym typeface="+mn-ea"/>
                  </a:rPr>
                  <a:t>(Monte Carlo Method)</a:t>
                </a:r>
              </a:p>
              <a:p>
                <a:pPr lvl="1"/>
                <a:r>
                  <a:rPr lang="zh-CN" altLang="en-US" sz="2100" dirty="0">
                    <a:sym typeface="+mn-ea"/>
                  </a:rPr>
                  <a:t>数值解：用数值方法求出解，给出一系列对应的自变量和解</a:t>
                </a:r>
              </a:p>
              <a:p>
                <a:pPr lvl="1"/>
                <a:r>
                  <a:rPr lang="zh-CN" altLang="en-US" sz="2100" dirty="0">
                    <a:sym typeface="+mn-ea"/>
                  </a:rPr>
                  <a:t>独立抽取</a:t>
                </a:r>
                <a:r>
                  <a:rPr lang="en-US" altLang="zh-CN" sz="2100" dirty="0">
                    <a:sym typeface="+mn-ea"/>
                  </a:rPr>
                  <a:t>N</a:t>
                </a:r>
                <a:r>
                  <a:rPr lang="zh-CN" altLang="en-US" sz="2100" dirty="0">
                    <a:sym typeface="+mn-ea"/>
                  </a:rPr>
                  <a:t>个样本，并计算</a:t>
                </a:r>
              </a:p>
            </p:txBody>
          </p:sp>
          <p:sp>
            <p:nvSpPr>
              <p:cNvPr id="24" name="椭圆 23"/>
              <p:cNvSpPr/>
              <p:nvPr/>
            </p:nvSpPr>
            <p:spPr>
              <a:xfrm>
                <a:off x="1323" y="2773"/>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1323" y="3252"/>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0" name="椭圆 9"/>
            <p:cNvSpPr/>
            <p:nvPr/>
          </p:nvSpPr>
          <p:spPr>
            <a:xfrm>
              <a:off x="1323" y="6228"/>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474345" y="5222240"/>
            <a:ext cx="7763510" cy="414020"/>
            <a:chOff x="756" y="2535"/>
            <a:chExt cx="12226" cy="652"/>
          </a:xfrm>
        </p:grpSpPr>
        <p:sp>
          <p:nvSpPr>
            <p:cNvPr id="20" name="文本框 19"/>
            <p:cNvSpPr txBox="1"/>
            <p:nvPr/>
          </p:nvSpPr>
          <p:spPr>
            <a:xfrm>
              <a:off x="756" y="2535"/>
              <a:ext cx="12226" cy="652"/>
            </a:xfrm>
            <a:prstGeom prst="rect">
              <a:avLst/>
            </a:prstGeom>
            <a:noFill/>
          </p:spPr>
          <p:txBody>
            <a:bodyPr wrap="square" rtlCol="0" anchor="t">
              <a:spAutoFit/>
            </a:bodyPr>
            <a:lstStyle/>
            <a:p>
              <a:pPr lvl="1"/>
              <a:r>
                <a:rPr lang="zh-CN" altLang="en-US" sz="2100" dirty="0">
                  <a:sym typeface="+mn-ea"/>
                </a:rPr>
                <a:t>根据大数定律，当</a:t>
              </a:r>
              <a:r>
                <a:rPr lang="en-US" altLang="zh-CN" sz="2100" dirty="0">
                  <a:sym typeface="+mn-ea"/>
                </a:rPr>
                <a:t>N</a:t>
              </a:r>
              <a:r>
                <a:rPr lang="zh-CN" altLang="en-US" sz="2100" dirty="0">
                  <a:sym typeface="+mn-ea"/>
                </a:rPr>
                <a:t>趋向于无穷大时，样本均值收敛于期望值</a:t>
              </a:r>
            </a:p>
          </p:txBody>
        </p:sp>
        <p:sp>
          <p:nvSpPr>
            <p:cNvPr id="21" name="椭圆 20"/>
            <p:cNvSpPr/>
            <p:nvPr/>
          </p:nvSpPr>
          <p:spPr>
            <a:xfrm>
              <a:off x="1323" y="2773"/>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476250" y="1149350"/>
            <a:ext cx="7954010" cy="460375"/>
            <a:chOff x="814" y="3458"/>
            <a:chExt cx="12526" cy="725"/>
          </a:xfrm>
        </p:grpSpPr>
        <p:sp>
          <p:nvSpPr>
            <p:cNvPr id="12" name="椭圆 11"/>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olidFill>
                    <a:srgbClr val="FF0000"/>
                  </a:solidFill>
                  <a:sym typeface="+mn-ea"/>
                </a:rPr>
                <a:t>直接采样  </a:t>
              </a:r>
              <a:r>
                <a:rPr lang="zh-CN" altLang="en-US" sz="2000" dirty="0">
                  <a:solidFill>
                    <a:schemeClr val="tx2"/>
                  </a:solidFill>
                  <a:sym typeface="+mn-ea"/>
                </a:rPr>
                <a:t>均匀分布</a:t>
              </a:r>
            </a:p>
          </p:txBody>
        </p:sp>
      </p:grpSp>
      <p:grpSp>
        <p:nvGrpSpPr>
          <p:cNvPr id="2" name="组合 1"/>
          <p:cNvGrpSpPr/>
          <p:nvPr/>
        </p:nvGrpSpPr>
        <p:grpSpPr>
          <a:xfrm>
            <a:off x="480060" y="1628140"/>
            <a:ext cx="7954010" cy="460375"/>
            <a:chOff x="814" y="3458"/>
            <a:chExt cx="12526" cy="725"/>
          </a:xfrm>
        </p:grpSpPr>
        <p:sp>
          <p:nvSpPr>
            <p:cNvPr id="3" name="椭圆 2"/>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ym typeface="+mn-ea"/>
                </a:rPr>
                <a:t>逆变换采样</a:t>
              </a:r>
              <a:r>
                <a:rPr lang="en-US" altLang="zh-CN" sz="2000" dirty="0">
                  <a:sym typeface="+mn-ea"/>
                </a:rPr>
                <a:t>(</a:t>
              </a:r>
              <a:r>
                <a:rPr lang="en-US" altLang="zh-CN" sz="2000" dirty="0">
                  <a:latin typeface="Times New Roman" panose="02020603050405020304" charset="0"/>
                  <a:cs typeface="Times New Roman" panose="02020603050405020304" charset="0"/>
                  <a:sym typeface="+mn-ea"/>
                </a:rPr>
                <a:t>Inverse Transform Sampling)</a:t>
              </a:r>
            </a:p>
          </p:txBody>
        </p:sp>
      </p:grpSp>
      <p:grpSp>
        <p:nvGrpSpPr>
          <p:cNvPr id="5" name="组合 4"/>
          <p:cNvGrpSpPr/>
          <p:nvPr/>
        </p:nvGrpSpPr>
        <p:grpSpPr>
          <a:xfrm>
            <a:off x="476250" y="2159000"/>
            <a:ext cx="7954010" cy="460375"/>
            <a:chOff x="814" y="3458"/>
            <a:chExt cx="12526" cy="725"/>
          </a:xfrm>
        </p:grpSpPr>
        <p:sp>
          <p:nvSpPr>
            <p:cNvPr id="6" name="椭圆 5"/>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Box–Muller</a:t>
              </a:r>
              <a:r>
                <a:rPr lang="zh-CN" altLang="en-US" sz="2400" dirty="0">
                  <a:sym typeface="+mn-ea"/>
                </a:rPr>
                <a:t>方法  </a:t>
              </a:r>
              <a:r>
                <a:rPr lang="zh-CN" altLang="en-US" sz="2000" dirty="0">
                  <a:solidFill>
                    <a:schemeClr val="tx2"/>
                  </a:solidFill>
                  <a:sym typeface="+mn-ea"/>
                </a:rPr>
                <a:t>正态分布</a:t>
              </a:r>
              <a:endParaRPr lang="zh-CN" altLang="en-US" sz="2400" dirty="0">
                <a:latin typeface="Times New Roman" panose="02020603050405020304" charset="0"/>
                <a:cs typeface="Times New Roman" panose="02020603050405020304" charset="0"/>
                <a:sym typeface="+mn-ea"/>
              </a:endParaRPr>
            </a:p>
          </p:txBody>
        </p:sp>
      </p:grpSp>
      <p:grpSp>
        <p:nvGrpSpPr>
          <p:cNvPr id="8" name="组合 7"/>
          <p:cNvGrpSpPr/>
          <p:nvPr/>
        </p:nvGrpSpPr>
        <p:grpSpPr>
          <a:xfrm>
            <a:off x="476250" y="2759710"/>
            <a:ext cx="7954010" cy="460375"/>
            <a:chOff x="814" y="3458"/>
            <a:chExt cx="12526" cy="725"/>
          </a:xfrm>
        </p:grpSpPr>
        <p:sp>
          <p:nvSpPr>
            <p:cNvPr id="9" name="椭圆 8"/>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olidFill>
                    <a:srgbClr val="FF0000"/>
                  </a:solidFill>
                  <a:sym typeface="+mn-ea"/>
                </a:rPr>
                <a:t>拒绝采样</a:t>
              </a:r>
              <a:endParaRPr lang="zh-CN" altLang="en-US" sz="2400" dirty="0">
                <a:solidFill>
                  <a:srgbClr val="FF0000"/>
                </a:solidFill>
                <a:latin typeface="Times New Roman" panose="02020603050405020304" charset="0"/>
                <a:cs typeface="Times New Roman" panose="02020603050405020304" charset="0"/>
                <a:sym typeface="+mn-ea"/>
              </a:endParaRPr>
            </a:p>
          </p:txBody>
        </p:sp>
      </p:grpSp>
      <p:grpSp>
        <p:nvGrpSpPr>
          <p:cNvPr id="14" name="组合 13"/>
          <p:cNvGrpSpPr/>
          <p:nvPr/>
        </p:nvGrpSpPr>
        <p:grpSpPr>
          <a:xfrm>
            <a:off x="480060" y="3329940"/>
            <a:ext cx="7954010" cy="460375"/>
            <a:chOff x="814" y="3458"/>
            <a:chExt cx="12526" cy="725"/>
          </a:xfrm>
        </p:grpSpPr>
        <p:sp>
          <p:nvSpPr>
            <p:cNvPr id="15" name="椭圆 14"/>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solidFill>
                    <a:srgbClr val="FF0000"/>
                  </a:solidFill>
                  <a:sym typeface="+mn-ea"/>
                </a:rPr>
                <a:t>重要性采样</a:t>
              </a:r>
              <a:endParaRPr lang="zh-CN" altLang="en-US" sz="2400" dirty="0">
                <a:solidFill>
                  <a:srgbClr val="FF0000"/>
                </a:solidFill>
                <a:latin typeface="Times New Roman" panose="02020603050405020304" charset="0"/>
                <a:cs typeface="Times New Roman" panose="02020603050405020304" charset="0"/>
                <a:sym typeface="+mn-ea"/>
              </a:endParaRPr>
            </a:p>
          </p:txBody>
        </p:sp>
      </p:grpSp>
      <p:grpSp>
        <p:nvGrpSpPr>
          <p:cNvPr id="17" name="组合 16"/>
          <p:cNvGrpSpPr/>
          <p:nvPr/>
        </p:nvGrpSpPr>
        <p:grpSpPr>
          <a:xfrm>
            <a:off x="476250" y="3896360"/>
            <a:ext cx="7954010" cy="460375"/>
            <a:chOff x="814" y="3458"/>
            <a:chExt cx="12526" cy="725"/>
          </a:xfrm>
        </p:grpSpPr>
        <p:sp>
          <p:nvSpPr>
            <p:cNvPr id="18" name="椭圆 17"/>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马尔可夫链蒙特卡罗</a:t>
              </a:r>
              <a:r>
                <a:rPr lang="en-US" altLang="zh-CN" sz="2000" dirty="0">
                  <a:latin typeface="Times New Roman" panose="02020603050405020304" charset="0"/>
                  <a:cs typeface="Times New Roman" panose="02020603050405020304" charset="0"/>
                  <a:sym typeface="+mn-ea"/>
                </a:rPr>
                <a:t>(Markov Chain Monte Carlo</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MCMC)</a:t>
              </a:r>
              <a:r>
                <a:rPr lang="zh-CN" altLang="en-US" sz="2400" dirty="0">
                  <a:latin typeface="Times New Roman" panose="02020603050405020304" charset="0"/>
                  <a:cs typeface="Times New Roman" panose="02020603050405020304" charset="0"/>
                  <a:sym typeface="+mn-ea"/>
                </a:rPr>
                <a:t>方法</a:t>
              </a:r>
            </a:p>
          </p:txBody>
        </p:sp>
      </p:grpSp>
      <p:pic>
        <p:nvPicPr>
          <p:cNvPr id="1026" name="Picture 2" descr="https://upload.wikimedia.org/wikipedia/commons/thumb/5/5a/Inverse_transformation_method_for_exponential_distribution.jpg/400px-Inverse_transformation_method_for_exponential_distribu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098" y="1149350"/>
            <a:ext cx="3043208" cy="24193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p:nvPr/>
        </p:nvCxnSpPr>
        <p:spPr>
          <a:xfrm>
            <a:off x="5368925" y="1851025"/>
            <a:ext cx="394970" cy="13970"/>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grpSp>
        <p:nvGrpSpPr>
          <p:cNvPr id="22" name="组合 21"/>
          <p:cNvGrpSpPr/>
          <p:nvPr/>
        </p:nvGrpSpPr>
        <p:grpSpPr>
          <a:xfrm>
            <a:off x="476250" y="4340860"/>
            <a:ext cx="7763510" cy="1060450"/>
            <a:chOff x="756" y="5033"/>
            <a:chExt cx="12226" cy="1670"/>
          </a:xfrm>
        </p:grpSpPr>
        <p:grpSp>
          <p:nvGrpSpPr>
            <p:cNvPr id="23" name="组合 22"/>
            <p:cNvGrpSpPr/>
            <p:nvPr/>
          </p:nvGrpSpPr>
          <p:grpSpPr>
            <a:xfrm>
              <a:off x="756" y="5033"/>
              <a:ext cx="12226" cy="1670"/>
              <a:chOff x="756" y="2535"/>
              <a:chExt cx="12226" cy="1670"/>
            </a:xfrm>
          </p:grpSpPr>
          <p:sp>
            <p:nvSpPr>
              <p:cNvPr id="24" name="文本框 23"/>
              <p:cNvSpPr txBox="1"/>
              <p:nvPr/>
            </p:nvSpPr>
            <p:spPr>
              <a:xfrm>
                <a:off x="756" y="2535"/>
                <a:ext cx="12226" cy="1670"/>
              </a:xfrm>
              <a:prstGeom prst="rect">
                <a:avLst/>
              </a:prstGeom>
              <a:noFill/>
            </p:spPr>
            <p:txBody>
              <a:bodyPr wrap="square" rtlCol="0" anchor="t">
                <a:spAutoFit/>
              </a:bodyPr>
              <a:lstStyle/>
              <a:p>
                <a:pPr marL="0" lvl="1"/>
                <a:r>
                  <a:rPr lang="en-US" altLang="zh-CN" sz="2100" dirty="0">
                    <a:sym typeface="+mn-ea"/>
                  </a:rPr>
                  <a:t>      </a:t>
                </a:r>
                <a:r>
                  <a:rPr lang="en-US" altLang="zh-CN" sz="2100" dirty="0">
                    <a:latin typeface="Times New Roman" panose="02020603050405020304" charset="0"/>
                    <a:cs typeface="Times New Roman" panose="02020603050405020304" charset="0"/>
                    <a:sym typeface="+mn-ea"/>
                  </a:rPr>
                  <a:t>  Metropolis-Hastings</a:t>
                </a:r>
                <a:r>
                  <a:rPr lang="zh-CN" altLang="en-US" sz="2100" dirty="0">
                    <a:latin typeface="Times New Roman" panose="02020603050405020304" charset="0"/>
                    <a:cs typeface="Times New Roman" panose="02020603050405020304" charset="0"/>
                    <a:sym typeface="+mn-ea"/>
                  </a:rPr>
                  <a:t>算法</a:t>
                </a:r>
                <a:endParaRPr lang="en-US" altLang="zh-CN" sz="2100" dirty="0">
                  <a:latin typeface="Times New Roman" panose="02020603050405020304" charset="0"/>
                  <a:cs typeface="Times New Roman" panose="02020603050405020304" charset="0"/>
                </a:endParaRPr>
              </a:p>
              <a:p>
                <a:pPr lvl="1"/>
                <a:r>
                  <a:rPr lang="en-US" altLang="zh-CN" sz="2100" dirty="0">
                    <a:latin typeface="Times New Roman" panose="02020603050405020304" charset="0"/>
                    <a:cs typeface="Times New Roman" panose="02020603050405020304" charset="0"/>
                    <a:sym typeface="+mn-ea"/>
                  </a:rPr>
                  <a:t>Metropolis</a:t>
                </a:r>
                <a:r>
                  <a:rPr lang="zh-CN" altLang="en-US" sz="2100" dirty="0">
                    <a:latin typeface="Times New Roman" panose="02020603050405020304" charset="0"/>
                    <a:cs typeface="Times New Roman" panose="02020603050405020304" charset="0"/>
                    <a:sym typeface="+mn-ea"/>
                  </a:rPr>
                  <a:t>算法</a:t>
                </a:r>
                <a:endParaRPr lang="en-US" altLang="zh-CN" sz="2100" dirty="0">
                  <a:latin typeface="Times New Roman" panose="02020603050405020304" charset="0"/>
                  <a:cs typeface="Times New Roman" panose="02020603050405020304" charset="0"/>
                </a:endParaRPr>
              </a:p>
              <a:p>
                <a:pPr lvl="1"/>
                <a:r>
                  <a:rPr lang="en-US" altLang="zh-CN" sz="2100" dirty="0">
                    <a:latin typeface="Times New Roman" panose="02020603050405020304" charset="0"/>
                    <a:cs typeface="Times New Roman" panose="02020603050405020304" charset="0"/>
                    <a:sym typeface="+mn-ea"/>
                  </a:rPr>
                  <a:t>Gibbs</a:t>
                </a:r>
                <a:r>
                  <a:rPr lang="zh-CN" altLang="en-US" sz="2100" dirty="0">
                    <a:latin typeface="Times New Roman" panose="02020603050405020304" charset="0"/>
                    <a:cs typeface="Times New Roman" panose="02020603050405020304" charset="0"/>
                    <a:sym typeface="+mn-ea"/>
                  </a:rPr>
                  <a:t>采样法</a:t>
                </a:r>
              </a:p>
            </p:txBody>
          </p:sp>
          <p:sp>
            <p:nvSpPr>
              <p:cNvPr id="25" name="椭圆 24"/>
              <p:cNvSpPr/>
              <p:nvPr/>
            </p:nvSpPr>
            <p:spPr>
              <a:xfrm>
                <a:off x="1323" y="2773"/>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1323" y="3252"/>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7" name="椭圆 26"/>
            <p:cNvSpPr/>
            <p:nvPr/>
          </p:nvSpPr>
          <p:spPr>
            <a:xfrm>
              <a:off x="1323" y="6228"/>
              <a:ext cx="187" cy="187"/>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4445" y="260985"/>
            <a:ext cx="8925560" cy="706755"/>
            <a:chOff x="-9" y="254"/>
            <a:chExt cx="14056" cy="1113"/>
          </a:xfrm>
        </p:grpSpPr>
        <p:sp>
          <p:nvSpPr>
            <p:cNvPr id="29" name="矩形 28"/>
            <p:cNvSpPr/>
            <p:nvPr/>
          </p:nvSpPr>
          <p:spPr>
            <a:xfrm>
              <a:off x="3505" y="429"/>
              <a:ext cx="10542"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1" name="圆角矩形 30"/>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2" name="圆角矩形 31"/>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5" name="矩形 34"/>
            <p:cNvSpPr/>
            <p:nvPr/>
          </p:nvSpPr>
          <p:spPr>
            <a:xfrm>
              <a:off x="754" y="254"/>
              <a:ext cx="2751"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采样法</a:t>
              </a:r>
            </a:p>
          </p:txBody>
        </p:sp>
      </p:gr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6755"/>
            <a:chOff x="-9" y="254"/>
            <a:chExt cx="14056" cy="1113"/>
          </a:xfrm>
        </p:grpSpPr>
        <p:sp>
          <p:nvSpPr>
            <p:cNvPr id="34" name="矩形 33"/>
            <p:cNvSpPr/>
            <p:nvPr/>
          </p:nvSpPr>
          <p:spPr>
            <a:xfrm>
              <a:off x="4318" y="429"/>
              <a:ext cx="972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356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拒绝采样</a:t>
              </a:r>
            </a:p>
          </p:txBody>
        </p:sp>
      </p:grpSp>
      <p:grpSp>
        <p:nvGrpSpPr>
          <p:cNvPr id="5" name="组合 4"/>
          <p:cNvGrpSpPr/>
          <p:nvPr/>
        </p:nvGrpSpPr>
        <p:grpSpPr>
          <a:xfrm>
            <a:off x="762000" y="2266315"/>
            <a:ext cx="4742180" cy="1709420"/>
            <a:chOff x="673" y="3600"/>
            <a:chExt cx="7468" cy="2692"/>
          </a:xfrm>
        </p:grpSpPr>
        <p:sp>
          <p:nvSpPr>
            <p:cNvPr id="6" name="矩形 5"/>
            <p:cNvSpPr/>
            <p:nvPr/>
          </p:nvSpPr>
          <p:spPr>
            <a:xfrm>
              <a:off x="673" y="3600"/>
              <a:ext cx="7468" cy="2692"/>
            </a:xfrm>
            <a:prstGeom prst="rect">
              <a:avLst/>
            </a:prstGeom>
            <a:solidFill>
              <a:schemeClr val="accent1">
                <a:lumMod val="40000"/>
                <a:lumOff val="6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2" y="3728"/>
              <a:ext cx="1402" cy="628"/>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流程：</a:t>
              </a:r>
            </a:p>
          </p:txBody>
        </p:sp>
        <p:sp>
          <p:nvSpPr>
            <p:cNvPr id="4" name="文本框 3"/>
            <p:cNvSpPr txBox="1"/>
            <p:nvPr/>
          </p:nvSpPr>
          <p:spPr>
            <a:xfrm>
              <a:off x="837" y="4105"/>
              <a:ext cx="7165" cy="1961"/>
            </a:xfrm>
            <a:prstGeom prst="rect">
              <a:avLst/>
            </a:prstGeom>
            <a:noFill/>
          </p:spPr>
          <p:txBody>
            <a:bodyPr wrap="none" rtlCol="0">
              <a:spAutoFit/>
            </a:bodyPr>
            <a:lstStyle/>
            <a:p>
              <a:pPr algn="l" fontAlgn="auto">
                <a:lnSpc>
                  <a:spcPct val="125000"/>
                </a:lnSpc>
              </a:pPr>
              <a:r>
                <a:rPr lang="en-US" altLang="zh-CN" sz="2000"/>
                <a:t>Step1 </a:t>
              </a:r>
              <a:r>
                <a:rPr lang="zh-CN" altLang="en-US" sz="2000" dirty="0">
                  <a:sym typeface="+mn-ea"/>
                </a:rPr>
                <a:t>从分</a:t>
              </a:r>
              <a:r>
                <a:rPr lang="zh-CN" altLang="en-US" sz="2000" dirty="0">
                  <a:latin typeface="Times New Roman" panose="02020603050405020304" charset="0"/>
                  <a:cs typeface="Times New Roman" panose="02020603050405020304" charset="0"/>
                  <a:sym typeface="+mn-ea"/>
                </a:rPr>
                <a:t>布</a:t>
              </a:r>
              <a:r>
                <a:rPr lang="en-US" altLang="zh-CN" sz="2000" dirty="0">
                  <a:latin typeface="Times New Roman" panose="02020603050405020304" charset="0"/>
                  <a:cs typeface="Times New Roman" panose="02020603050405020304" charset="0"/>
                  <a:sym typeface="+mn-ea"/>
                </a:rPr>
                <a:t>q(x)</a:t>
              </a:r>
              <a:r>
                <a:rPr lang="zh-CN" altLang="en-US" sz="2000" dirty="0">
                  <a:latin typeface="Times New Roman" panose="02020603050405020304" charset="0"/>
                  <a:cs typeface="Times New Roman" panose="02020603050405020304" charset="0"/>
                  <a:sym typeface="+mn-ea"/>
                </a:rPr>
                <a:t>中采样</a:t>
              </a:r>
            </a:p>
            <a:p>
              <a:pPr algn="l" fontAlgn="auto">
                <a:lnSpc>
                  <a:spcPct val="125000"/>
                </a:lnSpc>
              </a:pPr>
              <a:r>
                <a:rPr lang="en-US" altLang="zh-CN" sz="2000" dirty="0">
                  <a:latin typeface="Times New Roman" panose="02020603050405020304" charset="0"/>
                  <a:cs typeface="Times New Roman" panose="02020603050405020304" charset="0"/>
                  <a:sym typeface="+mn-ea"/>
                </a:rPr>
                <a:t>Step2 </a:t>
              </a:r>
              <a:r>
                <a:rPr lang="zh-CN" altLang="en-US" sz="2000" dirty="0">
                  <a:latin typeface="Times New Roman" panose="02020603050405020304" charset="0"/>
                  <a:cs typeface="Times New Roman" panose="02020603050405020304" charset="0"/>
                  <a:sym typeface="+mn-ea"/>
                </a:rPr>
                <a:t>以某个标准来拒绝一部分的样本</a:t>
              </a:r>
            </a:p>
            <a:p>
              <a:pPr marL="0" lvl="1" algn="l" fontAlgn="auto">
                <a:lnSpc>
                  <a:spcPct val="125000"/>
                </a:lnSpc>
              </a:pPr>
              <a:r>
                <a:rPr lang="en-US" altLang="zh-CN" sz="2000">
                  <a:latin typeface="Times New Roman" panose="02020603050405020304" charset="0"/>
                  <a:cs typeface="Times New Roman" panose="02020603050405020304" charset="0"/>
                </a:rPr>
                <a:t>Step3 </a:t>
              </a:r>
              <a:r>
                <a:rPr lang="zh-CN" altLang="en-US" sz="2000" dirty="0">
                  <a:latin typeface="Times New Roman" panose="02020603050405020304" charset="0"/>
                  <a:cs typeface="Times New Roman" panose="02020603050405020304" charset="0"/>
                  <a:sym typeface="+mn-ea"/>
                </a:rPr>
                <a:t>使得最终采集的样本服从分布</a:t>
              </a:r>
              <a:r>
                <a:rPr lang="en-US" altLang="zh-CN" sz="2000" dirty="0">
                  <a:latin typeface="Times New Roman" panose="02020603050405020304" charset="0"/>
                  <a:cs typeface="Times New Roman" panose="02020603050405020304" charset="0"/>
                  <a:sym typeface="+mn-ea"/>
                </a:rPr>
                <a:t>p(x)</a:t>
              </a:r>
            </a:p>
          </p:txBody>
        </p:sp>
      </p:grpSp>
      <p:pic>
        <p:nvPicPr>
          <p:cNvPr id="8" name="图片 7"/>
          <p:cNvPicPr>
            <a:picLocks noChangeAspect="1"/>
          </p:cNvPicPr>
          <p:nvPr/>
        </p:nvPicPr>
        <p:blipFill>
          <a:blip r:embed="rId6"/>
          <a:stretch>
            <a:fillRect/>
          </a:stretch>
        </p:blipFill>
        <p:spPr>
          <a:xfrm>
            <a:off x="5612765" y="3820795"/>
            <a:ext cx="3194050" cy="2513965"/>
          </a:xfrm>
          <a:prstGeom prst="rect">
            <a:avLst/>
          </a:prstGeom>
        </p:spPr>
      </p:pic>
      <p:grpSp>
        <p:nvGrpSpPr>
          <p:cNvPr id="15" name="组合 14"/>
          <p:cNvGrpSpPr/>
          <p:nvPr/>
        </p:nvGrpSpPr>
        <p:grpSpPr>
          <a:xfrm>
            <a:off x="603250" y="1276350"/>
            <a:ext cx="7954010" cy="829945"/>
            <a:chOff x="814" y="3458"/>
            <a:chExt cx="12526" cy="1307"/>
          </a:xfrm>
        </p:grpSpPr>
        <p:sp>
          <p:nvSpPr>
            <p:cNvPr id="16" name="椭圆 15"/>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064" y="3458"/>
              <a:ext cx="12276" cy="1307"/>
            </a:xfrm>
            <a:prstGeom prst="rect">
              <a:avLst/>
            </a:prstGeom>
            <a:noFill/>
          </p:spPr>
          <p:txBody>
            <a:bodyPr wrap="square" rtlCol="0" anchor="t">
              <a:spAutoFit/>
            </a:bodyPr>
            <a:lstStyle/>
            <a:p>
              <a:pPr marL="0" lvl="1" algn="just">
                <a:buClrTx/>
                <a:buSzTx/>
                <a:buFontTx/>
              </a:pPr>
              <a:r>
                <a:rPr lang="zh-CN" altLang="en-US" sz="2400" dirty="0">
                  <a:sym typeface="+mn-ea"/>
                </a:rPr>
                <a:t>假设原始分</a:t>
              </a:r>
              <a:r>
                <a:rPr lang="zh-CN" altLang="en-US" sz="2400" dirty="0">
                  <a:latin typeface="Times New Roman" panose="02020603050405020304" charset="0"/>
                  <a:cs typeface="Times New Roman" panose="02020603050405020304" charset="0"/>
                  <a:sym typeface="+mn-ea"/>
                </a:rPr>
                <a:t>布</a:t>
              </a:r>
              <a:r>
                <a:rPr lang="en-US" altLang="zh-CN" sz="2400" dirty="0">
                  <a:latin typeface="Times New Roman" panose="02020603050405020304" charset="0"/>
                  <a:cs typeface="Times New Roman" panose="02020603050405020304" charset="0"/>
                  <a:sym typeface="+mn-ea"/>
                </a:rPr>
                <a:t>p(x)</a:t>
              </a:r>
              <a:r>
                <a:rPr lang="zh-CN" altLang="en-US" sz="2400" dirty="0">
                  <a:sym typeface="+mn-ea"/>
                </a:rPr>
                <a:t>难以直接采样，引入一个容易采样的分</a:t>
              </a:r>
              <a:r>
                <a:rPr lang="zh-CN" altLang="en-US" sz="2400" dirty="0">
                  <a:latin typeface="Times New Roman" panose="02020603050405020304" charset="0"/>
                  <a:cs typeface="Times New Roman" panose="02020603050405020304" charset="0"/>
                  <a:sym typeface="+mn-ea"/>
                </a:rPr>
                <a:t>布</a:t>
              </a:r>
              <a:r>
                <a:rPr lang="zh-CN" altLang="en-US" sz="2400" dirty="0">
                  <a:solidFill>
                    <a:schemeClr val="tx2"/>
                  </a:solidFill>
                  <a:latin typeface="Times New Roman" panose="02020603050405020304" charset="0"/>
                  <a:cs typeface="Times New Roman" panose="02020603050405020304" charset="0"/>
                  <a:sym typeface="+mn-ea"/>
                </a:rPr>
                <a:t>q(x)</a:t>
              </a:r>
              <a:r>
                <a:rPr lang="zh-CN" altLang="en-US" sz="2400" dirty="0">
                  <a:latin typeface="Times New Roman" panose="02020603050405020304" charset="0"/>
                  <a:cs typeface="Times New Roman" panose="02020603050405020304" charset="0"/>
                  <a:sym typeface="+mn-ea"/>
                </a:rPr>
                <a:t>，一般称为</a:t>
              </a:r>
              <a:r>
                <a:rPr lang="zh-CN" altLang="en-US" sz="2400" dirty="0">
                  <a:solidFill>
                    <a:schemeClr val="tx2"/>
                  </a:solidFill>
                  <a:latin typeface="Times New Roman" panose="02020603050405020304" charset="0"/>
                  <a:cs typeface="Times New Roman" panose="02020603050405020304" charset="0"/>
                  <a:sym typeface="+mn-ea"/>
                </a:rPr>
                <a:t>提议分布</a:t>
              </a:r>
              <a:r>
                <a:rPr lang="zh-CN" altLang="en-US" sz="2400" dirty="0">
                  <a:latin typeface="Times New Roman" panose="02020603050405020304" charset="0"/>
                  <a:cs typeface="Times New Roman" panose="02020603050405020304" charset="0"/>
                  <a:sym typeface="+mn-ea"/>
                </a:rPr>
                <a:t>（Proposal Distribution）</a:t>
              </a:r>
            </a:p>
          </p:txBody>
        </p:sp>
      </p:grpSp>
      <p:grpSp>
        <p:nvGrpSpPr>
          <p:cNvPr id="22" name="组合 21"/>
          <p:cNvGrpSpPr/>
          <p:nvPr/>
        </p:nvGrpSpPr>
        <p:grpSpPr>
          <a:xfrm>
            <a:off x="603250" y="4186555"/>
            <a:ext cx="5035550" cy="1586865"/>
            <a:chOff x="700" y="6229"/>
            <a:chExt cx="7930" cy="2499"/>
          </a:xfrm>
        </p:grpSpPr>
        <p:grpSp>
          <p:nvGrpSpPr>
            <p:cNvPr id="11" name="组合 10"/>
            <p:cNvGrpSpPr/>
            <p:nvPr/>
          </p:nvGrpSpPr>
          <p:grpSpPr>
            <a:xfrm>
              <a:off x="700" y="6229"/>
              <a:ext cx="7930" cy="1888"/>
              <a:chOff x="814" y="3458"/>
              <a:chExt cx="7930" cy="1888"/>
            </a:xfrm>
          </p:grpSpPr>
          <p:sp>
            <p:nvSpPr>
              <p:cNvPr id="12" name="椭圆 11"/>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1064" y="3458"/>
                <a:ext cx="7680" cy="1888"/>
              </a:xfrm>
              <a:prstGeom prst="rect">
                <a:avLst/>
              </a:prstGeom>
              <a:noFill/>
            </p:spPr>
            <p:txBody>
              <a:bodyPr wrap="square" rtlCol="0" anchor="t">
                <a:spAutoFit/>
              </a:bodyPr>
              <a:lstStyle/>
              <a:p>
                <a:pPr marL="0" lvl="1" algn="just">
                  <a:buClrTx/>
                  <a:buSzTx/>
                  <a:buFontTx/>
                </a:pPr>
                <a:r>
                  <a:rPr lang="zh-CN" altLang="en-US" sz="2400">
                    <a:sym typeface="+mn-ea"/>
                  </a:rPr>
                  <a:t>已知一归一化的分布</a:t>
                </a:r>
              </a:p>
              <a:p>
                <a:pPr marL="0" lvl="1" algn="just">
                  <a:buClrTx/>
                  <a:buSzTx/>
                  <a:buFontTx/>
                </a:pPr>
                <a:r>
                  <a:rPr lang="zh-CN" altLang="en-US" sz="2400" dirty="0">
                    <a:latin typeface="Times New Roman" panose="02020603050405020304" charset="0"/>
                    <a:cs typeface="Times New Roman" panose="02020603050405020304" charset="0"/>
                    <a:sym typeface="+mn-ea"/>
                  </a:rPr>
                  <a:t>构建一个提议分布</a:t>
                </a:r>
                <a:r>
                  <a:rPr lang="en-US" altLang="zh-CN" sz="2400" dirty="0">
                    <a:latin typeface="Times New Roman" panose="02020603050405020304" charset="0"/>
                    <a:cs typeface="Times New Roman" panose="02020603050405020304" charset="0"/>
                    <a:sym typeface="+mn-ea"/>
                  </a:rPr>
                  <a:t>q(x)</a:t>
                </a:r>
                <a:r>
                  <a:rPr lang="zh-CN" altLang="en-US" sz="2400" dirty="0">
                    <a:latin typeface="Times New Roman" panose="02020603050405020304" charset="0"/>
                    <a:cs typeface="Times New Roman" panose="02020603050405020304" charset="0"/>
                    <a:sym typeface="+mn-ea"/>
                  </a:rPr>
                  <a:t>和一个常数</a:t>
                </a:r>
                <a:r>
                  <a:rPr lang="en-US" altLang="zh-CN" sz="2400" dirty="0">
                    <a:latin typeface="Times New Roman" panose="02020603050405020304" charset="0"/>
                    <a:cs typeface="Times New Roman" panose="02020603050405020304" charset="0"/>
                    <a:sym typeface="+mn-ea"/>
                  </a:rPr>
                  <a:t>k,</a:t>
                </a:r>
                <a:r>
                  <a:rPr lang="zh-CN" altLang="en-US" sz="2400" dirty="0">
                    <a:latin typeface="Times New Roman" panose="02020603050405020304" charset="0"/>
                    <a:cs typeface="Times New Roman" panose="02020603050405020304" charset="0"/>
                    <a:sym typeface="+mn-ea"/>
                  </a:rPr>
                  <a:t>使得</a:t>
                </a:r>
                <a:r>
                  <a:rPr lang="en-US" altLang="zh-CN" sz="2400" dirty="0">
                    <a:latin typeface="Times New Roman" panose="02020603050405020304" charset="0"/>
                    <a:cs typeface="Times New Roman" panose="02020603050405020304" charset="0"/>
                    <a:sym typeface="+mn-ea"/>
                  </a:rPr>
                  <a:t>kq(x)</a:t>
                </a:r>
                <a:r>
                  <a:rPr lang="zh-CN" altLang="en-US" sz="2400" dirty="0">
                    <a:latin typeface="Times New Roman" panose="02020603050405020304" charset="0"/>
                    <a:cs typeface="Times New Roman" panose="02020603050405020304" charset="0"/>
                    <a:sym typeface="+mn-ea"/>
                  </a:rPr>
                  <a:t>可以覆盖函数        ，即</a:t>
                </a:r>
              </a:p>
            </p:txBody>
          </p:sp>
        </p:grpSp>
        <p:graphicFrame>
          <p:nvGraphicFramePr>
            <p:cNvPr id="10" name="对象 9">
              <a:hlinkClick r:id="" action="ppaction://ole?verb=0"/>
            </p:cNvPr>
            <p:cNvGraphicFramePr>
              <a:graphicFrameLocks noChangeAspect="1"/>
            </p:cNvGraphicFramePr>
            <p:nvPr/>
          </p:nvGraphicFramePr>
          <p:xfrm>
            <a:off x="1077" y="8117"/>
            <a:ext cx="3130" cy="611"/>
          </p:xfrm>
          <a:graphic>
            <a:graphicData uri="http://schemas.openxmlformats.org/presentationml/2006/ole">
              <mc:AlternateContent xmlns:mc="http://schemas.openxmlformats.org/markup-compatibility/2006">
                <mc:Choice xmlns:v="urn:schemas-microsoft-com:vml" Requires="v">
                  <p:oleObj spid="_x0000_s1665" r:id="rId7" imgW="1041400" imgH="203200" progId="Equation.KSEE3">
                    <p:embed/>
                  </p:oleObj>
                </mc:Choice>
                <mc:Fallback>
                  <p:oleObj r:id="rId7" imgW="1041400" imgH="203200" progId="Equation.KSEE3">
                    <p:embed/>
                    <p:pic>
                      <p:nvPicPr>
                        <p:cNvPr id="10" name="对象 9">
                          <a:hlinkClick r:id="" action="ppaction://ole?verb=0"/>
                        </p:cNvPr>
                        <p:cNvPicPr/>
                        <p:nvPr/>
                      </p:nvPicPr>
                      <p:blipFill>
                        <a:blip r:embed="rId8"/>
                        <a:stretch>
                          <a:fillRect/>
                        </a:stretch>
                      </p:blipFill>
                      <p:spPr>
                        <a:xfrm>
                          <a:off x="1077" y="8117"/>
                          <a:ext cx="3130" cy="611"/>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5963" y="7435"/>
            <a:ext cx="1004" cy="619"/>
          </p:xfrm>
          <a:graphic>
            <a:graphicData uri="http://schemas.openxmlformats.org/presentationml/2006/ole">
              <mc:AlternateContent xmlns:mc="http://schemas.openxmlformats.org/markup-compatibility/2006">
                <mc:Choice xmlns:v="urn:schemas-microsoft-com:vml" Requires="v">
                  <p:oleObj spid="_x0000_s1666" r:id="rId9" imgW="330200" imgH="203200" progId="Equation.KSEE3">
                    <p:embed/>
                  </p:oleObj>
                </mc:Choice>
                <mc:Fallback>
                  <p:oleObj r:id="rId9" imgW="330200" imgH="203200" progId="Equation.KSEE3">
                    <p:embed/>
                    <p:pic>
                      <p:nvPicPr>
                        <p:cNvPr id="18" name="对象 17">
                          <a:hlinkClick r:id="" action="ppaction://ole?verb=0"/>
                        </p:cNvPr>
                        <p:cNvPicPr/>
                        <p:nvPr/>
                      </p:nvPicPr>
                      <p:blipFill>
                        <a:blip r:embed="rId10"/>
                        <a:stretch>
                          <a:fillRect/>
                        </a:stretch>
                      </p:blipFill>
                      <p:spPr>
                        <a:xfrm>
                          <a:off x="5963" y="7435"/>
                          <a:ext cx="1004" cy="619"/>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5385" y="6250"/>
            <a:ext cx="1004" cy="619"/>
          </p:xfrm>
          <a:graphic>
            <a:graphicData uri="http://schemas.openxmlformats.org/presentationml/2006/ole">
              <mc:AlternateContent xmlns:mc="http://schemas.openxmlformats.org/markup-compatibility/2006">
                <mc:Choice xmlns:v="urn:schemas-microsoft-com:vml" Requires="v">
                  <p:oleObj spid="_x0000_s1667" r:id="rId11" imgW="330200" imgH="203200" progId="Equation.KSEE3">
                    <p:embed/>
                  </p:oleObj>
                </mc:Choice>
                <mc:Fallback>
                  <p:oleObj r:id="rId11" imgW="330200" imgH="203200" progId="Equation.KSEE3">
                    <p:embed/>
                    <p:pic>
                      <p:nvPicPr>
                        <p:cNvPr id="20" name="对象 19">
                          <a:hlinkClick r:id="" action="ppaction://ole?verb=0"/>
                        </p:cNvPr>
                        <p:cNvPicPr/>
                        <p:nvPr/>
                      </p:nvPicPr>
                      <p:blipFill>
                        <a:blip r:embed="rId10"/>
                        <a:stretch>
                          <a:fillRect/>
                        </a:stretch>
                      </p:blipFill>
                      <p:spPr>
                        <a:xfrm>
                          <a:off x="5385" y="6250"/>
                          <a:ext cx="1004" cy="619"/>
                        </a:xfrm>
                        <a:prstGeom prst="rect">
                          <a:avLst/>
                        </a:prstGeom>
                      </p:spPr>
                    </p:pic>
                  </p:oleObj>
                </mc:Fallback>
              </mc:AlternateContent>
            </a:graphicData>
          </a:graphic>
        </p:graphicFrame>
      </p:gr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318" y="429"/>
              <a:ext cx="972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6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拒绝采样</a:t>
              </a:r>
            </a:p>
          </p:txBody>
        </p:sp>
      </p:grpSp>
      <p:pic>
        <p:nvPicPr>
          <p:cNvPr id="8" name="图片 7"/>
          <p:cNvPicPr>
            <a:picLocks noChangeAspect="1"/>
          </p:cNvPicPr>
          <p:nvPr/>
        </p:nvPicPr>
        <p:blipFill>
          <a:blip r:embed="rId5"/>
          <a:stretch>
            <a:fillRect/>
          </a:stretch>
        </p:blipFill>
        <p:spPr>
          <a:xfrm>
            <a:off x="929005" y="1123315"/>
            <a:ext cx="7153275" cy="3594735"/>
          </a:xfrm>
          <a:prstGeom prst="rect">
            <a:avLst/>
          </a:prstGeom>
        </p:spPr>
      </p:pic>
      <p:pic>
        <p:nvPicPr>
          <p:cNvPr id="9" name="图片 8"/>
          <p:cNvPicPr>
            <a:picLocks noChangeAspect="1"/>
          </p:cNvPicPr>
          <p:nvPr/>
        </p:nvPicPr>
        <p:blipFill>
          <a:blip r:embed="rId6"/>
          <a:srcRect t="12931"/>
          <a:stretch>
            <a:fillRect/>
          </a:stretch>
        </p:blipFill>
        <p:spPr>
          <a:xfrm>
            <a:off x="3512820" y="4851400"/>
            <a:ext cx="1768475" cy="915035"/>
          </a:xfrm>
          <a:prstGeom prst="rect">
            <a:avLst/>
          </a:prstGeom>
        </p:spPr>
      </p:pic>
      <p:sp>
        <p:nvSpPr>
          <p:cNvPr id="10" name="矩形 9"/>
          <p:cNvSpPr/>
          <p:nvPr/>
        </p:nvSpPr>
        <p:spPr>
          <a:xfrm>
            <a:off x="2298700" y="5766435"/>
            <a:ext cx="4202430" cy="398780"/>
          </a:xfrm>
          <a:prstGeom prst="rect">
            <a:avLst/>
          </a:prstGeom>
        </p:spPr>
        <p:txBody>
          <a:bodyPr wrap="none">
            <a:spAutoFit/>
          </a:bodyPr>
          <a:lstStyle/>
          <a:p>
            <a:r>
              <a:rPr lang="zh-CN" altLang="en-US" sz="2000" b="1" dirty="0">
                <a:latin typeface="Times New Roman" panose="02020603050405020304" charset="0"/>
                <a:cs typeface="Times New Roman" panose="02020603050405020304" charset="0"/>
              </a:rPr>
              <a:t>接受概率</a:t>
            </a:r>
            <a:r>
              <a:rPr lang="zh-CN" altLang="en-US" sz="2000" dirty="0">
                <a:latin typeface="Times New Roman" panose="02020603050405020304" charset="0"/>
                <a:cs typeface="Times New Roman" panose="02020603050405020304" charset="0"/>
              </a:rPr>
              <a:t>（ Acceptance Probability ）</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134" y="429"/>
              <a:ext cx="891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重要性采样</a:t>
              </a:r>
            </a:p>
          </p:txBody>
        </p:sp>
      </p:grpSp>
      <p:grpSp>
        <p:nvGrpSpPr>
          <p:cNvPr id="15" name="组合 14"/>
          <p:cNvGrpSpPr/>
          <p:nvPr/>
        </p:nvGrpSpPr>
        <p:grpSpPr>
          <a:xfrm>
            <a:off x="603250" y="1276350"/>
            <a:ext cx="7954010" cy="1198880"/>
            <a:chOff x="814" y="3458"/>
            <a:chExt cx="12526" cy="1888"/>
          </a:xfrm>
        </p:grpSpPr>
        <p:sp>
          <p:nvSpPr>
            <p:cNvPr id="16" name="椭圆 15"/>
            <p:cNvSpPr/>
            <p:nvPr/>
          </p:nvSpPr>
          <p:spPr>
            <a:xfrm>
              <a:off x="814" y="3724"/>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064" y="3458"/>
              <a:ext cx="12276" cy="1888"/>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如果采样的目的是计算分布</a:t>
              </a:r>
              <a:r>
                <a:rPr lang="en-US" altLang="zh-CN" sz="2400" dirty="0">
                  <a:latin typeface="Times New Roman" panose="02020603050405020304" charset="0"/>
                  <a:cs typeface="Times New Roman" panose="02020603050405020304" charset="0"/>
                  <a:sym typeface="+mn-ea"/>
                </a:rPr>
                <a:t>p(x)</a:t>
              </a:r>
              <a:r>
                <a:rPr lang="zh-CN" altLang="en-US" sz="2400" dirty="0">
                  <a:latin typeface="Times New Roman" panose="02020603050405020304" charset="0"/>
                  <a:cs typeface="Times New Roman" panose="02020603050405020304" charset="0"/>
                  <a:sym typeface="+mn-ea"/>
                </a:rPr>
                <a:t>下函数</a:t>
              </a:r>
              <a:r>
                <a:rPr lang="en-US" altLang="zh-CN" sz="2400" dirty="0">
                  <a:latin typeface="Times New Roman" panose="02020603050405020304" charset="0"/>
                  <a:cs typeface="Times New Roman" panose="02020603050405020304" charset="0"/>
                  <a:sym typeface="+mn-ea"/>
                </a:rPr>
                <a:t>f(x)</a:t>
              </a:r>
              <a:r>
                <a:rPr lang="zh-CN" altLang="en-US" sz="2400" dirty="0">
                  <a:latin typeface="Times New Roman" panose="02020603050405020304" charset="0"/>
                  <a:cs typeface="Times New Roman" panose="02020603050405020304" charset="0"/>
                  <a:sym typeface="+mn-ea"/>
                </a:rPr>
                <a:t>的期望，那么实际上抽取的样本不需要严格服从分布</a:t>
              </a:r>
              <a:r>
                <a:rPr lang="en-US" altLang="zh-CN" sz="2400" dirty="0">
                  <a:latin typeface="Times New Roman" panose="02020603050405020304" charset="0"/>
                  <a:cs typeface="Times New Roman" panose="02020603050405020304" charset="0"/>
                  <a:sym typeface="+mn-ea"/>
                </a:rPr>
                <a:t>p(x)</a:t>
              </a:r>
              <a:r>
                <a:rPr lang="zh-CN" altLang="en-US" sz="2400" dirty="0">
                  <a:latin typeface="Times New Roman" panose="02020603050405020304" charset="0"/>
                  <a:cs typeface="Times New Roman" panose="02020603050405020304" charset="0"/>
                  <a:sym typeface="+mn-ea"/>
                </a:rPr>
                <a:t>。也可以通过另一个分布，即提议分布</a:t>
              </a:r>
              <a:r>
                <a:rPr lang="en-US" altLang="zh-CN" sz="2400" dirty="0">
                  <a:latin typeface="Times New Roman" panose="02020603050405020304" charset="0"/>
                  <a:cs typeface="Times New Roman" panose="02020603050405020304" charset="0"/>
                  <a:sym typeface="+mn-ea"/>
                </a:rPr>
                <a:t>q(x)</a:t>
              </a:r>
              <a:r>
                <a:rPr lang="zh-CN" altLang="en-US" sz="2400" dirty="0">
                  <a:latin typeface="Times New Roman" panose="02020603050405020304" charset="0"/>
                  <a:cs typeface="Times New Roman" panose="02020603050405020304" charset="0"/>
                  <a:sym typeface="+mn-ea"/>
                </a:rPr>
                <a:t>，直接采样并估计</a:t>
              </a:r>
              <a:r>
                <a:rPr lang="en-US" altLang="zh-CN" sz="2400" dirty="0">
                  <a:latin typeface="Times New Roman" panose="02020603050405020304" charset="0"/>
                  <a:cs typeface="Times New Roman" panose="02020603050405020304" charset="0"/>
                  <a:sym typeface="+mn-ea"/>
                </a:rPr>
                <a:t>E</a:t>
              </a:r>
              <a:r>
                <a:rPr lang="en-US" altLang="zh-CN" sz="2400" baseline="-25000" dirty="0">
                  <a:latin typeface="Times New Roman" panose="02020603050405020304" charset="0"/>
                  <a:cs typeface="Times New Roman" panose="02020603050405020304" charset="0"/>
                  <a:sym typeface="+mn-ea"/>
                </a:rPr>
                <a:t>p</a:t>
              </a:r>
              <a:r>
                <a:rPr lang="en-US" altLang="zh-CN" sz="2400" dirty="0">
                  <a:latin typeface="Times New Roman" panose="02020603050405020304" charset="0"/>
                  <a:cs typeface="Times New Roman" panose="02020603050405020304" charset="0"/>
                  <a:sym typeface="+mn-ea"/>
                </a:rPr>
                <a:t>[f(x)]</a:t>
              </a:r>
              <a:r>
                <a:rPr lang="zh-CN" altLang="en-US" sz="2400" dirty="0">
                  <a:latin typeface="Times New Roman" panose="02020603050405020304" charset="0"/>
                  <a:cs typeface="Times New Roman" panose="02020603050405020304" charset="0"/>
                  <a:sym typeface="+mn-ea"/>
                </a:rPr>
                <a:t>。</a:t>
              </a:r>
            </a:p>
          </p:txBody>
        </p:sp>
      </p:grpSp>
      <p:pic>
        <p:nvPicPr>
          <p:cNvPr id="12" name="图片 11"/>
          <p:cNvPicPr>
            <a:picLocks noChangeAspect="1"/>
          </p:cNvPicPr>
          <p:nvPr/>
        </p:nvPicPr>
        <p:blipFill>
          <a:blip r:embed="rId5"/>
          <a:stretch>
            <a:fillRect/>
          </a:stretch>
        </p:blipFill>
        <p:spPr>
          <a:xfrm>
            <a:off x="548005" y="2760980"/>
            <a:ext cx="3142615" cy="2295525"/>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1466644" y="4959270"/>
                <a:ext cx="2171685" cy="369332"/>
              </a:xfrm>
              <a:prstGeom prst="rect">
                <a:avLst/>
              </a:prstGeom>
            </p:spPr>
            <p:txBody>
              <a:bodyPr wrap="none">
                <a:spAutoFit/>
              </a:bodyPr>
              <a:lstStyle/>
              <a:p>
                <a14:m>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𝑥</m:t>
                    </m:r>
                    <m:r>
                      <a:rPr lang="zh-CN" altLang="en-US" i="1" dirty="0" smtClean="0">
                        <a:latin typeface="Cambria Math" panose="02040503050406030204" pitchFamily="18" charset="0"/>
                      </a:rPr>
                      <m:t>) </m:t>
                    </m:r>
                  </m:oMath>
                </a14:m>
                <a:r>
                  <a:rPr lang="zh-CN" altLang="en-US" dirty="0"/>
                  <a:t>为</a:t>
                </a:r>
                <a:r>
                  <a:rPr lang="zh-CN" altLang="en-US" dirty="0">
                    <a:solidFill>
                      <a:srgbClr val="FF0000"/>
                    </a:solidFill>
                  </a:rPr>
                  <a:t>重要性权重</a:t>
                </a:r>
              </a:p>
            </p:txBody>
          </p:sp>
        </mc:Choice>
        <mc:Fallback xmlns="">
          <p:sp>
            <p:nvSpPr>
              <p:cNvPr id="6" name="矩形 5">
                <a:extLst/>
              </p:cNvPr>
              <p:cNvSpPr>
                <a:spLocks noRot="1" noChangeAspect="1" noMove="1" noResize="1" noEditPoints="1" noAdjustHandles="1" noChangeArrowheads="1" noChangeShapeType="1" noTextEdit="1"/>
              </p:cNvSpPr>
              <p:nvPr/>
            </p:nvSpPr>
            <p:spPr>
              <a:xfrm>
                <a:off x="1466644" y="4959270"/>
                <a:ext cx="2171685" cy="369332"/>
              </a:xfrm>
              <a:prstGeom prst="rect">
                <a:avLst/>
              </a:prstGeom>
              <a:blipFill>
                <a:blip r:embed="rId6"/>
                <a:stretch>
                  <a:fillRect t="-15000" r="-2247" b="-21667"/>
                </a:stretch>
              </a:blipFill>
            </p:spPr>
            <p:txBody>
              <a:bodyPr/>
              <a:lstStyle/>
              <a:p>
                <a:r>
                  <a:rPr lang="zh-CN" altLang="en-US">
                    <a:noFill/>
                  </a:rPr>
                  <a:t> </a:t>
                </a:r>
              </a:p>
            </p:txBody>
          </p:sp>
        </mc:Fallback>
      </mc:AlternateContent>
      <p:pic>
        <p:nvPicPr>
          <p:cNvPr id="14" name="图片 13"/>
          <p:cNvPicPr>
            <a:picLocks noChangeAspect="1"/>
          </p:cNvPicPr>
          <p:nvPr/>
        </p:nvPicPr>
        <p:blipFill>
          <a:blip r:embed="rId7"/>
          <a:stretch>
            <a:fillRect/>
          </a:stretch>
        </p:blipFill>
        <p:spPr>
          <a:xfrm>
            <a:off x="4652645" y="3426460"/>
            <a:ext cx="4095115" cy="647065"/>
          </a:xfrm>
          <a:prstGeom prst="rect">
            <a:avLst/>
          </a:prstGeom>
        </p:spPr>
      </p:pic>
      <p:sp>
        <p:nvSpPr>
          <p:cNvPr id="18" name="箭头: 右 8"/>
          <p:cNvSpPr/>
          <p:nvPr/>
        </p:nvSpPr>
        <p:spPr>
          <a:xfrm>
            <a:off x="3880485" y="3599180"/>
            <a:ext cx="685800" cy="329565"/>
          </a:xfrm>
          <a:prstGeom prst="rightArrow">
            <a:avLst/>
          </a:prstGeom>
          <a:ln>
            <a:solidFill>
              <a:srgbClr val="45679F"/>
            </a:solidFill>
          </a:ln>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zh-CN" altLang="en-US" sz="2400" dirty="0"/>
          </a:p>
        </p:txBody>
      </p:sp>
      <p:sp>
        <p:nvSpPr>
          <p:cNvPr id="19" name="矩形 18"/>
          <p:cNvSpPr/>
          <p:nvPr/>
        </p:nvSpPr>
        <p:spPr>
          <a:xfrm>
            <a:off x="548005" y="2760980"/>
            <a:ext cx="3142615" cy="283972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4652645" y="3425825"/>
            <a:ext cx="4095750" cy="6477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21" name="图片 20">
            <a:extLst>
              <a:ext uri="{FF2B5EF4-FFF2-40B4-BE49-F238E27FC236}">
                <a16:creationId xmlns:a16="http://schemas.microsoft.com/office/drawing/2014/main" id="{788242C6-AF7A-47E2-8403-89D5C0E58735}"/>
              </a:ext>
            </a:extLst>
          </p:cNvPr>
          <p:cNvPicPr>
            <a:picLocks noChangeAspect="1"/>
          </p:cNvPicPr>
          <p:nvPr/>
        </p:nvPicPr>
        <p:blipFill rotWithShape="1">
          <a:blip r:embed="rId5">
            <a:clrChange>
              <a:clrFrom>
                <a:srgbClr val="FFFFFF"/>
              </a:clrFrom>
              <a:clrTo>
                <a:srgbClr val="FFFFFF">
                  <a:alpha val="0"/>
                </a:srgbClr>
              </a:clrTo>
            </a:clrChange>
          </a:blip>
          <a:srcRect b="26706"/>
          <a:stretch/>
        </p:blipFill>
        <p:spPr>
          <a:xfrm>
            <a:off x="404108" y="1163536"/>
            <a:ext cx="7901285" cy="96724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187DAE4-72F5-44DC-89A6-5D37581A57FB}"/>
                  </a:ext>
                </a:extLst>
              </p:cNvPr>
              <p:cNvSpPr txBox="1"/>
              <p:nvPr/>
            </p:nvSpPr>
            <p:spPr>
              <a:xfrm>
                <a:off x="545192" y="2133132"/>
                <a:ext cx="4026808" cy="1295868"/>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如何定义</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i="1">
                        <a:latin typeface="Cambria Math" panose="02040503050406030204" pitchFamily="18" charset="0"/>
                      </a:rPr>
                      <m:t>并</m:t>
                    </m:r>
                  </m:oMath>
                </a14:m>
                <a:r>
                  <a:rPr lang="zh-CN" altLang="en-US" dirty="0"/>
                  <a:t>在</a:t>
                </a:r>
                <a:r>
                  <a:rPr lang="en-US" altLang="zh-CN" dirty="0"/>
                  <a:t>E</a:t>
                </a:r>
                <a:r>
                  <a:rPr lang="zh-CN" altLang="en-US" dirty="0"/>
                  <a:t>步中进行求解？</a:t>
                </a:r>
                <a:endParaRPr lang="en-US" altLang="zh-CN" dirty="0"/>
              </a:p>
              <a:p>
                <a:pPr marL="285750" indent="-285750">
                  <a:lnSpc>
                    <a:spcPct val="150000"/>
                  </a:lnSpc>
                  <a:buFont typeface="Wingdings" panose="05000000000000000000" pitchFamily="2" charset="2"/>
                  <a:buChar char="Ø"/>
                </a:pPr>
                <a:r>
                  <a:rPr lang="zh-CN" altLang="en-US" dirty="0"/>
                  <a:t>如何处理</a:t>
                </a:r>
                <a:r>
                  <a:rPr lang="en-US" altLang="zh-CN" dirty="0"/>
                  <a:t>M step</a:t>
                </a:r>
                <a:r>
                  <a:rPr lang="zh-CN" altLang="en-US" dirty="0"/>
                  <a:t>中的积分项？</a:t>
                </a:r>
                <a:endParaRPr lang="en-US" altLang="zh-CN" dirty="0"/>
              </a:p>
              <a:p>
                <a:pPr marL="285750" indent="-285750">
                  <a:lnSpc>
                    <a:spcPct val="150000"/>
                  </a:lnSpc>
                  <a:buFont typeface="Wingdings" panose="05000000000000000000" pitchFamily="2" charset="2"/>
                  <a:buChar char="Ø"/>
                </a:pPr>
                <a:endParaRPr lang="zh-CN" altLang="en-US" dirty="0"/>
              </a:p>
            </p:txBody>
          </p:sp>
        </mc:Choice>
        <mc:Fallback xmlns="">
          <p:sp>
            <p:nvSpPr>
              <p:cNvPr id="9" name="文本框 8">
                <a:extLst>
                  <a:ext uri="{FF2B5EF4-FFF2-40B4-BE49-F238E27FC236}">
                    <a16:creationId xmlns:a16="http://schemas.microsoft.com/office/drawing/2014/main" id="{5187DAE4-72F5-44DC-89A6-5D37581A57FB}"/>
                  </a:ext>
                </a:extLst>
              </p:cNvPr>
              <p:cNvSpPr txBox="1">
                <a:spLocks noRot="1" noChangeAspect="1" noMove="1" noResize="1" noEditPoints="1" noAdjustHandles="1" noChangeArrowheads="1" noChangeShapeType="1" noTextEdit="1"/>
              </p:cNvSpPr>
              <p:nvPr/>
            </p:nvSpPr>
            <p:spPr>
              <a:xfrm>
                <a:off x="545192" y="2133132"/>
                <a:ext cx="4026808" cy="1295868"/>
              </a:xfrm>
              <a:prstGeom prst="rect">
                <a:avLst/>
              </a:prstGeom>
              <a:blipFill>
                <a:blip r:embed="rId6"/>
                <a:stretch>
                  <a:fillRect l="-908" r="-75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174F72B-EF6D-4F1C-9109-7573D686E3F3}"/>
              </a:ext>
            </a:extLst>
          </p:cNvPr>
          <p:cNvPicPr>
            <a:picLocks noChangeAspect="1"/>
          </p:cNvPicPr>
          <p:nvPr/>
        </p:nvPicPr>
        <p:blipFill rotWithShape="1">
          <a:blip r:embed="rId7">
            <a:clrChange>
              <a:clrFrom>
                <a:srgbClr val="FFFFFF"/>
              </a:clrFrom>
              <a:clrTo>
                <a:srgbClr val="FFFFFF">
                  <a:alpha val="0"/>
                </a:srgbClr>
              </a:clrTo>
            </a:clrChange>
          </a:blip>
          <a:srcRect t="20596"/>
          <a:stretch/>
        </p:blipFill>
        <p:spPr>
          <a:xfrm>
            <a:off x="545192" y="3601523"/>
            <a:ext cx="7669294" cy="3196153"/>
          </a:xfrm>
          <a:prstGeom prst="rect">
            <a:avLst/>
          </a:prstGeom>
        </p:spPr>
      </p:pic>
      <p:sp>
        <p:nvSpPr>
          <p:cNvPr id="11" name="文本框 10">
            <a:extLst>
              <a:ext uri="{FF2B5EF4-FFF2-40B4-BE49-F238E27FC236}">
                <a16:creationId xmlns:a16="http://schemas.microsoft.com/office/drawing/2014/main" id="{4BB8B0D4-4F2C-428C-A205-543E290497EE}"/>
              </a:ext>
            </a:extLst>
          </p:cNvPr>
          <p:cNvSpPr txBox="1"/>
          <p:nvPr/>
        </p:nvSpPr>
        <p:spPr>
          <a:xfrm>
            <a:off x="666104" y="3145930"/>
            <a:ext cx="2233304"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方法</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MCMC</a:t>
            </a:r>
            <a:r>
              <a:rPr lang="zh-CN" altLang="en-US" dirty="0">
                <a:latin typeface="微软雅黑" panose="020B0503020204020204" pitchFamily="34" charset="-122"/>
                <a:ea typeface="微软雅黑" panose="020B0503020204020204" pitchFamily="34" charset="-122"/>
              </a:rPr>
              <a:t>求解</a:t>
            </a:r>
          </a:p>
        </p:txBody>
      </p:sp>
    </p:spTree>
    <p:extLst>
      <p:ext uri="{BB962C8B-B14F-4D97-AF65-F5344CB8AC3E}">
        <p14:creationId xmlns:p14="http://schemas.microsoft.com/office/powerpoint/2010/main" val="2485791124"/>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sp>
        <p:nvSpPr>
          <p:cNvPr id="9" name="文本框 8">
            <a:extLst>
              <a:ext uri="{FF2B5EF4-FFF2-40B4-BE49-F238E27FC236}">
                <a16:creationId xmlns:a16="http://schemas.microsoft.com/office/drawing/2014/main" id="{CAF3105D-E035-4685-9846-E153F7FDDB13}"/>
              </a:ext>
            </a:extLst>
          </p:cNvPr>
          <p:cNvSpPr txBox="1"/>
          <p:nvPr/>
        </p:nvSpPr>
        <p:spPr>
          <a:xfrm>
            <a:off x="480060" y="1057275"/>
            <a:ext cx="23968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方法</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：变分推断求解</a:t>
            </a:r>
          </a:p>
        </p:txBody>
      </p:sp>
      <p:pic>
        <p:nvPicPr>
          <p:cNvPr id="6" name="图片 5">
            <a:extLst>
              <a:ext uri="{FF2B5EF4-FFF2-40B4-BE49-F238E27FC236}">
                <a16:creationId xmlns:a16="http://schemas.microsoft.com/office/drawing/2014/main" id="{7D1F6570-643D-47EE-8A5B-B6E7B8EA9B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8989" y="1586024"/>
            <a:ext cx="7881849" cy="2577898"/>
          </a:xfrm>
          <a:prstGeom prst="rect">
            <a:avLst/>
          </a:prstGeom>
        </p:spPr>
      </p:pic>
    </p:spTree>
    <p:extLst>
      <p:ext uri="{BB962C8B-B14F-4D97-AF65-F5344CB8AC3E}">
        <p14:creationId xmlns:p14="http://schemas.microsoft.com/office/powerpoint/2010/main" val="4366211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04470"/>
            <a:ext cx="8925560" cy="708025"/>
            <a:chOff x="-9" y="165"/>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165"/>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647020" y="1084757"/>
            <a:ext cx="3737352" cy="2660748"/>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8C2430E-2A36-4904-B180-8495FCBF3AEB}"/>
                  </a:ext>
                </a:extLst>
              </p:cNvPr>
              <p:cNvSpPr txBox="1"/>
              <p:nvPr/>
            </p:nvSpPr>
            <p:spPr>
              <a:xfrm>
                <a:off x="1936784" y="3886079"/>
                <a:ext cx="1105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m:oMathPara>
                </a14:m>
                <a:endParaRPr lang="zh-CN" altLang="en-US" dirty="0"/>
              </a:p>
            </p:txBody>
          </p:sp>
        </mc:Choice>
        <mc:Fallback xmlns="">
          <p:sp>
            <p:nvSpPr>
              <p:cNvPr id="32" name="文本框 31">
                <a:extLst>
                  <a:ext uri="{FF2B5EF4-FFF2-40B4-BE49-F238E27FC236}">
                    <a16:creationId xmlns:a16="http://schemas.microsoft.com/office/drawing/2014/main" id="{98C2430E-2A36-4904-B180-8495FCBF3AEB}"/>
                  </a:ext>
                </a:extLst>
              </p:cNvPr>
              <p:cNvSpPr txBox="1">
                <a:spLocks noRot="1" noChangeAspect="1" noMove="1" noResize="1" noEditPoints="1" noAdjustHandles="1" noChangeArrowheads="1" noChangeShapeType="1" noTextEdit="1"/>
              </p:cNvSpPr>
              <p:nvPr/>
            </p:nvSpPr>
            <p:spPr>
              <a:xfrm>
                <a:off x="1936784" y="3886079"/>
                <a:ext cx="1105944" cy="369332"/>
              </a:xfrm>
              <a:prstGeom prst="rect">
                <a:avLst/>
              </a:prstGeom>
              <a:blipFill>
                <a:blip r:embed="rId6"/>
                <a:stretch>
                  <a:fillRect b="-6557"/>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C7B666C7-B9C6-4577-8DBE-84D26B3E9AEC}"/>
              </a:ext>
            </a:extLst>
          </p:cNvPr>
          <p:cNvCxnSpPr>
            <a:cxnSpLocks/>
            <a:stCxn id="32" idx="3"/>
          </p:cNvCxnSpPr>
          <p:nvPr/>
        </p:nvCxnSpPr>
        <p:spPr>
          <a:xfrm>
            <a:off x="3042728" y="4070745"/>
            <a:ext cx="985573"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3B00ACD-A48B-4D32-85AD-D88251609B8A}"/>
                  </a:ext>
                </a:extLst>
              </p:cNvPr>
              <p:cNvSpPr txBox="1"/>
              <p:nvPr/>
            </p:nvSpPr>
            <p:spPr>
              <a:xfrm>
                <a:off x="4028301" y="3886079"/>
                <a:ext cx="3891643" cy="372859"/>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oMath>
                </a14:m>
                <a:r>
                  <a:rPr lang="en-US" altLang="zh-CN" dirty="0"/>
                  <a:t>)</a:t>
                </a:r>
                <a:endParaRPr lang="zh-CN" altLang="en-US" dirty="0"/>
              </a:p>
            </p:txBody>
          </p:sp>
        </mc:Choice>
        <mc:Fallback xmlns="">
          <p:sp>
            <p:nvSpPr>
              <p:cNvPr id="22" name="文本框 21">
                <a:extLst>
                  <a:ext uri="{FF2B5EF4-FFF2-40B4-BE49-F238E27FC236}">
                    <a16:creationId xmlns:a16="http://schemas.microsoft.com/office/drawing/2014/main" id="{43B00ACD-A48B-4D32-85AD-D88251609B8A}"/>
                  </a:ext>
                </a:extLst>
              </p:cNvPr>
              <p:cNvSpPr txBox="1">
                <a:spLocks noRot="1" noChangeAspect="1" noMove="1" noResize="1" noEditPoints="1" noAdjustHandles="1" noChangeArrowheads="1" noChangeShapeType="1" noTextEdit="1"/>
              </p:cNvSpPr>
              <p:nvPr/>
            </p:nvSpPr>
            <p:spPr>
              <a:xfrm>
                <a:off x="4028301" y="3886079"/>
                <a:ext cx="3891643" cy="372859"/>
              </a:xfrm>
              <a:prstGeom prst="rect">
                <a:avLst/>
              </a:prstGeom>
              <a:blipFill>
                <a:blip r:embed="rId7"/>
                <a:stretch>
                  <a:fillRect t="-6452" r="-940" b="-2419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1629A48-9B06-411A-BCB1-CE60246406BC}"/>
              </a:ext>
            </a:extLst>
          </p:cNvPr>
          <p:cNvSpPr txBox="1"/>
          <p:nvPr/>
        </p:nvSpPr>
        <p:spPr>
          <a:xfrm>
            <a:off x="3133048" y="3774868"/>
            <a:ext cx="723275" cy="307777"/>
          </a:xfrm>
          <a:prstGeom prst="rect">
            <a:avLst/>
          </a:prstGeom>
          <a:noFill/>
        </p:spPr>
        <p:txBody>
          <a:bodyPr wrap="none" rtlCol="0">
            <a:spAutoFit/>
          </a:bodyPr>
          <a:lstStyle/>
          <a:p>
            <a:r>
              <a:rPr lang="zh-CN" altLang="en-US" sz="1400" dirty="0"/>
              <a:t>等价于</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12C50B-E2C3-4EE6-9FFA-5AEA59140495}"/>
                  </a:ext>
                </a:extLst>
              </p:cNvPr>
              <p:cNvSpPr txBox="1"/>
              <p:nvPr/>
            </p:nvSpPr>
            <p:spPr>
              <a:xfrm>
                <a:off x="4699145" y="1692252"/>
                <a:ext cx="3797835" cy="341760"/>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zh-CN" altLang="en-US" sz="1600" dirty="0"/>
                  <a:t>输入词向量的拼接</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1</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oMath>
                </a14:m>
                <a:endParaRPr lang="zh-CN" altLang="en-US" sz="1600" dirty="0"/>
              </a:p>
            </p:txBody>
          </p:sp>
        </mc:Choice>
        <mc:Fallback xmlns="">
          <p:sp>
            <p:nvSpPr>
              <p:cNvPr id="25" name="文本框 24">
                <a:extLst>
                  <a:ext uri="{FF2B5EF4-FFF2-40B4-BE49-F238E27FC236}">
                    <a16:creationId xmlns:a16="http://schemas.microsoft.com/office/drawing/2014/main" id="{7B12C50B-E2C3-4EE6-9FFA-5AEA59140495}"/>
                  </a:ext>
                </a:extLst>
              </p:cNvPr>
              <p:cNvSpPr txBox="1">
                <a:spLocks noRot="1" noChangeAspect="1" noMove="1" noResize="1" noEditPoints="1" noAdjustHandles="1" noChangeArrowheads="1" noChangeShapeType="1" noTextEdit="1"/>
              </p:cNvSpPr>
              <p:nvPr/>
            </p:nvSpPr>
            <p:spPr>
              <a:xfrm>
                <a:off x="4699145" y="1692252"/>
                <a:ext cx="3797835" cy="341760"/>
              </a:xfrm>
              <a:prstGeom prst="rect">
                <a:avLst/>
              </a:prstGeom>
              <a:blipFill>
                <a:blip r:embed="rId8"/>
                <a:stretch>
                  <a:fillRect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F87F645-F662-458A-A7D2-85D24A229D60}"/>
                  </a:ext>
                </a:extLst>
              </p:cNvPr>
              <p:cNvSpPr txBox="1"/>
              <p:nvPr/>
            </p:nvSpPr>
            <p:spPr>
              <a:xfrm>
                <a:off x="4699145" y="2357458"/>
                <a:ext cx="3447535" cy="788806"/>
              </a:xfrm>
              <a:prstGeom prst="rect">
                <a:avLst/>
              </a:prstGeom>
              <a:noFill/>
            </p:spPr>
            <p:txBody>
              <a:bodyPr wrap="square" rtlCol="0">
                <a:spAutoFit/>
              </a:bodyPr>
              <a:lstStyle/>
              <a:p>
                <a:pPr>
                  <a:lnSpc>
                    <a:spcPct val="150000"/>
                  </a:lnSpc>
                </a:pPr>
                <a14:m>
                  <m:oMath xmlns:m="http://schemas.openxmlformats.org/officeDocument/2006/math">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 </m:t>
                    </m:r>
                  </m:oMath>
                </a14:m>
                <a:r>
                  <a:rPr lang="zh-CN" altLang="en-US" sz="1600" dirty="0"/>
                  <a:t>标签值为</a:t>
                </a:r>
                <a:r>
                  <a:rPr lang="en-US" altLang="zh-CN" sz="1600" dirty="0"/>
                  <a:t>0</a:t>
                </a:r>
                <a:r>
                  <a:rPr lang="zh-CN" altLang="en-US" sz="1600" dirty="0"/>
                  <a:t>表示“不是体育运动”，标签值为</a:t>
                </a:r>
                <a:r>
                  <a:rPr lang="en-US" altLang="zh-CN" sz="1600" dirty="0"/>
                  <a:t>1</a:t>
                </a:r>
                <a:r>
                  <a:rPr lang="zh-CN" altLang="en-US" sz="1600" dirty="0"/>
                  <a:t>表示“体育运动”</a:t>
                </a:r>
              </a:p>
            </p:txBody>
          </p:sp>
        </mc:Choice>
        <mc:Fallback xmlns="">
          <p:sp>
            <p:nvSpPr>
              <p:cNvPr id="26" name="文本框 25">
                <a:extLst>
                  <a:ext uri="{FF2B5EF4-FFF2-40B4-BE49-F238E27FC236}">
                    <a16:creationId xmlns:a16="http://schemas.microsoft.com/office/drawing/2014/main" id="{0F87F645-F662-458A-A7D2-85D24A229D60}"/>
                  </a:ext>
                </a:extLst>
              </p:cNvPr>
              <p:cNvSpPr txBox="1">
                <a:spLocks noRot="1" noChangeAspect="1" noMove="1" noResize="1" noEditPoints="1" noAdjustHandles="1" noChangeArrowheads="1" noChangeShapeType="1" noTextEdit="1"/>
              </p:cNvSpPr>
              <p:nvPr/>
            </p:nvSpPr>
            <p:spPr>
              <a:xfrm>
                <a:off x="4699145" y="2357458"/>
                <a:ext cx="3447535" cy="788806"/>
              </a:xfrm>
              <a:prstGeom prst="rect">
                <a:avLst/>
              </a:prstGeom>
              <a:blipFill>
                <a:blip r:embed="rId9"/>
                <a:stretch>
                  <a:fillRect l="-1062" r="-6903" b="-10078"/>
                </a:stretch>
              </a:blipFill>
            </p:spPr>
            <p:txBody>
              <a:bodyPr/>
              <a:lstStyle/>
              <a:p>
                <a:r>
                  <a:rPr lang="zh-CN" altLang="en-US">
                    <a:noFill/>
                  </a:rPr>
                  <a:t> </a:t>
                </a:r>
              </a:p>
            </p:txBody>
          </p:sp>
        </mc:Fallback>
      </mc:AlternateContent>
      <p:sp>
        <p:nvSpPr>
          <p:cNvPr id="6" name="梯形 5">
            <a:extLst>
              <a:ext uri="{FF2B5EF4-FFF2-40B4-BE49-F238E27FC236}">
                <a16:creationId xmlns:a16="http://schemas.microsoft.com/office/drawing/2014/main" id="{9F01C74E-9C0A-48F1-8F2B-3D79CFBDF173}"/>
              </a:ext>
            </a:extLst>
          </p:cNvPr>
          <p:cNvSpPr/>
          <p:nvPr/>
        </p:nvSpPr>
        <p:spPr>
          <a:xfrm rot="5400000">
            <a:off x="4205343" y="4619106"/>
            <a:ext cx="994719" cy="6366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8062B6F-6878-4983-BD59-EBCC45206CCA}"/>
                  </a:ext>
                </a:extLst>
              </p:cNvPr>
              <p:cNvSpPr/>
              <p:nvPr/>
            </p:nvSpPr>
            <p:spPr>
              <a:xfrm>
                <a:off x="2175946" y="4827081"/>
                <a:ext cx="1393587" cy="310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up>
                          <m:r>
                            <a:rPr lang="en-US" altLang="zh-CN" sz="1400" i="1">
                              <a:latin typeface="Cambria Math" panose="02040503050406030204" pitchFamily="18" charset="0"/>
                            </a:rPr>
                            <m:t>1</m:t>
                          </m:r>
                        </m:sup>
                      </m:sSubSup>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𝑥</m:t>
                          </m:r>
                        </m:e>
                        <m:sub>
                          <m:r>
                            <a:rPr lang="en-US" altLang="zh-CN" sz="1400" i="1">
                              <a:latin typeface="Cambria Math" panose="02040503050406030204" pitchFamily="18" charset="0"/>
                              <a:ea typeface="Cambria Math" panose="02040503050406030204" pitchFamily="18" charset="0"/>
                            </a:rPr>
                            <m:t>1</m:t>
                          </m:r>
                        </m:sub>
                        <m:sup>
                          <m:r>
                            <a:rPr lang="en-US" altLang="zh-CN" sz="1400" i="1">
                              <a:latin typeface="Cambria Math" panose="02040503050406030204" pitchFamily="18" charset="0"/>
                              <a:ea typeface="Cambria Math" panose="02040503050406030204" pitchFamily="18" charset="0"/>
                            </a:rPr>
                            <m:t>2</m:t>
                          </m:r>
                        </m:sup>
                      </m:sSub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m:t>
                      </m:r>
                    </m:oMath>
                  </m:oMathPara>
                </a14:m>
                <a:endParaRPr lang="zh-CN" altLang="en-US" sz="1400" dirty="0"/>
              </a:p>
            </p:txBody>
          </p:sp>
        </mc:Choice>
        <mc:Fallback xmlns="">
          <p:sp>
            <p:nvSpPr>
              <p:cNvPr id="7" name="矩形 6">
                <a:extLst>
                  <a:ext uri="{FF2B5EF4-FFF2-40B4-BE49-F238E27FC236}">
                    <a16:creationId xmlns:a16="http://schemas.microsoft.com/office/drawing/2014/main" id="{68062B6F-6878-4983-BD59-EBCC45206CCA}"/>
                  </a:ext>
                </a:extLst>
              </p:cNvPr>
              <p:cNvSpPr>
                <a:spLocks noRot="1" noChangeAspect="1" noMove="1" noResize="1" noEditPoints="1" noAdjustHandles="1" noChangeArrowheads="1" noChangeShapeType="1" noTextEdit="1"/>
              </p:cNvSpPr>
              <p:nvPr/>
            </p:nvSpPr>
            <p:spPr>
              <a:xfrm>
                <a:off x="2175946" y="4827081"/>
                <a:ext cx="1393587" cy="310470"/>
              </a:xfrm>
              <a:prstGeom prst="rect">
                <a:avLst/>
              </a:prstGeom>
              <a:blipFill>
                <a:blip r:embed="rId10"/>
                <a:stretch>
                  <a:fillRect b="-784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3714A2E-9025-411B-8495-97A7E91FBF44}"/>
              </a:ext>
            </a:extLst>
          </p:cNvPr>
          <p:cNvGrpSpPr/>
          <p:nvPr/>
        </p:nvGrpSpPr>
        <p:grpSpPr>
          <a:xfrm>
            <a:off x="3645416" y="4460944"/>
            <a:ext cx="141006" cy="952987"/>
            <a:chOff x="2515697" y="5369011"/>
            <a:chExt cx="141006" cy="952987"/>
          </a:xfrm>
        </p:grpSpPr>
        <p:sp>
          <p:nvSpPr>
            <p:cNvPr id="8" name="矩形 7">
              <a:extLst>
                <a:ext uri="{FF2B5EF4-FFF2-40B4-BE49-F238E27FC236}">
                  <a16:creationId xmlns:a16="http://schemas.microsoft.com/office/drawing/2014/main" id="{141A84AE-67C7-462F-B0F6-0A4956479158}"/>
                </a:ext>
              </a:extLst>
            </p:cNvPr>
            <p:cNvSpPr/>
            <p:nvPr/>
          </p:nvSpPr>
          <p:spPr>
            <a:xfrm>
              <a:off x="2515697" y="5369011"/>
              <a:ext cx="141006" cy="315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1E58DF0-CA46-4C30-B5EE-1CFCA6021696}"/>
                </a:ext>
              </a:extLst>
            </p:cNvPr>
            <p:cNvSpPr/>
            <p:nvPr/>
          </p:nvSpPr>
          <p:spPr>
            <a:xfrm>
              <a:off x="2515697" y="5692583"/>
              <a:ext cx="141006" cy="310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3E4444A-BF12-484A-AFE7-8468FDCC4914}"/>
                </a:ext>
              </a:extLst>
            </p:cNvPr>
            <p:cNvSpPr/>
            <p:nvPr/>
          </p:nvSpPr>
          <p:spPr>
            <a:xfrm>
              <a:off x="2515697" y="6011528"/>
              <a:ext cx="141006" cy="310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2" name="直接箭头连接符 11">
            <a:extLst>
              <a:ext uri="{FF2B5EF4-FFF2-40B4-BE49-F238E27FC236}">
                <a16:creationId xmlns:a16="http://schemas.microsoft.com/office/drawing/2014/main" id="{2E358FE0-E159-4EB9-AC9B-0ABB9CFD7389}"/>
              </a:ext>
            </a:extLst>
          </p:cNvPr>
          <p:cNvCxnSpPr>
            <a:stCxn id="31" idx="3"/>
            <a:endCxn id="6" idx="2"/>
          </p:cNvCxnSpPr>
          <p:nvPr/>
        </p:nvCxnSpPr>
        <p:spPr>
          <a:xfrm flipV="1">
            <a:off x="3786422" y="4937438"/>
            <a:ext cx="597950" cy="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B2FE4F81-7880-45B4-A72F-CC74EEE0E981}"/>
              </a:ext>
            </a:extLst>
          </p:cNvPr>
          <p:cNvCxnSpPr>
            <a:cxnSpLocks/>
          </p:cNvCxnSpPr>
          <p:nvPr/>
        </p:nvCxnSpPr>
        <p:spPr>
          <a:xfrm>
            <a:off x="5021034" y="4935089"/>
            <a:ext cx="758982" cy="2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DD9748BE-4181-480F-A9FD-34E092199E92}"/>
              </a:ext>
            </a:extLst>
          </p:cNvPr>
          <p:cNvSpPr txBox="1"/>
          <p:nvPr/>
        </p:nvSpPr>
        <p:spPr>
          <a:xfrm>
            <a:off x="5085424" y="4679296"/>
            <a:ext cx="643125" cy="261610"/>
          </a:xfrm>
          <a:prstGeom prst="rect">
            <a:avLst/>
          </a:prstGeom>
          <a:noFill/>
        </p:spPr>
        <p:txBody>
          <a:bodyPr wrap="none" rtlCol="0">
            <a:spAutoFit/>
          </a:bodyPr>
          <a:lstStyle/>
          <a:p>
            <a:r>
              <a:rPr lang="en-US" altLang="zh-CN" sz="1100" dirty="0" err="1"/>
              <a:t>softmax</a:t>
            </a:r>
            <a:endParaRPr lang="zh-CN" altLang="en-US" sz="11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8FCBDC-6508-4A66-9E83-9C593C5E0E0F}"/>
                  </a:ext>
                </a:extLst>
              </p:cNvPr>
              <p:cNvSpPr txBox="1"/>
              <p:nvPr/>
            </p:nvSpPr>
            <p:spPr>
              <a:xfrm>
                <a:off x="5722086" y="4750423"/>
                <a:ext cx="1311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[0.01,0.99]</m:t>
                      </m:r>
                    </m:oMath>
                  </m:oMathPara>
                </a14:m>
                <a:endParaRPr lang="zh-CN" altLang="en-US" dirty="0"/>
              </a:p>
            </p:txBody>
          </p:sp>
        </mc:Choice>
        <mc:Fallback xmlns="">
          <p:sp>
            <p:nvSpPr>
              <p:cNvPr id="16" name="文本框 15">
                <a:extLst>
                  <a:ext uri="{FF2B5EF4-FFF2-40B4-BE49-F238E27FC236}">
                    <a16:creationId xmlns:a16="http://schemas.microsoft.com/office/drawing/2014/main" id="{D08FCBDC-6508-4A66-9E83-9C593C5E0E0F}"/>
                  </a:ext>
                </a:extLst>
              </p:cNvPr>
              <p:cNvSpPr txBox="1">
                <a:spLocks noRot="1" noChangeAspect="1" noMove="1" noResize="1" noEditPoints="1" noAdjustHandles="1" noChangeArrowheads="1" noChangeShapeType="1" noTextEdit="1"/>
              </p:cNvSpPr>
              <p:nvPr/>
            </p:nvSpPr>
            <p:spPr>
              <a:xfrm>
                <a:off x="5722086" y="4750423"/>
                <a:ext cx="1311578" cy="369332"/>
              </a:xfrm>
              <a:prstGeom prst="rect">
                <a:avLst/>
              </a:prstGeom>
              <a:blipFill>
                <a:blip r:embed="rId1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5CAB5E9-8902-430D-810C-6188FE30E3AE}"/>
                  </a:ext>
                </a:extLst>
              </p:cNvPr>
              <p:cNvSpPr/>
              <p:nvPr/>
            </p:nvSpPr>
            <p:spPr>
              <a:xfrm>
                <a:off x="5776685" y="4444997"/>
                <a:ext cx="12023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8" name="矩形 17">
                <a:extLst>
                  <a:ext uri="{FF2B5EF4-FFF2-40B4-BE49-F238E27FC236}">
                    <a16:creationId xmlns:a16="http://schemas.microsoft.com/office/drawing/2014/main" id="{45CAB5E9-8902-430D-810C-6188FE30E3AE}"/>
                  </a:ext>
                </a:extLst>
              </p:cNvPr>
              <p:cNvSpPr>
                <a:spLocks noRot="1" noChangeAspect="1" noMove="1" noResize="1" noEditPoints="1" noAdjustHandles="1" noChangeArrowheads="1" noChangeShapeType="1" noTextEdit="1"/>
              </p:cNvSpPr>
              <p:nvPr/>
            </p:nvSpPr>
            <p:spPr>
              <a:xfrm>
                <a:off x="5776685" y="4444997"/>
                <a:ext cx="1202380" cy="369332"/>
              </a:xfrm>
              <a:prstGeom prst="rect">
                <a:avLst/>
              </a:prstGeom>
              <a:blipFill>
                <a:blip r:embed="rId12"/>
                <a:stretch>
                  <a:fillRect t="-6557" r="-13198"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EFDA807-7094-45DC-960C-4CF68783138C}"/>
                  </a:ext>
                </a:extLst>
              </p:cNvPr>
              <p:cNvSpPr txBox="1"/>
              <p:nvPr/>
            </p:nvSpPr>
            <p:spPr>
              <a:xfrm>
                <a:off x="1986211" y="5765113"/>
                <a:ext cx="6316729" cy="369332"/>
              </a:xfrm>
              <a:prstGeom prst="rect">
                <a:avLst/>
              </a:prstGeom>
              <a:noFill/>
            </p:spPr>
            <p:txBody>
              <a:bodyPr wrap="none" rtlCol="0">
                <a:spAutoFit/>
              </a:bodyPr>
              <a:lstStyle/>
              <a:p>
                <a:r>
                  <a:rPr lang="zh-CN" altLang="en-US" dirty="0"/>
                  <a:t>可以这样做的原因在于：我们已经知道了可观测变量</a:t>
                </a:r>
                <a14:m>
                  <m:oMath xmlns:m="http://schemas.openxmlformats.org/officeDocument/2006/math">
                    <m:r>
                      <a:rPr lang="en-US" altLang="zh-CN" b="0" i="1" smtClean="0">
                        <a:latin typeface="Cambria Math" panose="02040503050406030204" pitchFamily="18" charset="0"/>
                      </a:rPr>
                      <m:t>𝑥</m:t>
                    </m:r>
                  </m:oMath>
                </a14:m>
                <a:r>
                  <a:rPr lang="zh-CN" altLang="en-US" dirty="0"/>
                  <a:t>的分布</a:t>
                </a:r>
              </a:p>
            </p:txBody>
          </p:sp>
        </mc:Choice>
        <mc:Fallback xmlns="">
          <p:sp>
            <p:nvSpPr>
              <p:cNvPr id="3" name="文本框 2">
                <a:extLst>
                  <a:ext uri="{FF2B5EF4-FFF2-40B4-BE49-F238E27FC236}">
                    <a16:creationId xmlns:a16="http://schemas.microsoft.com/office/drawing/2014/main" id="{EEFDA807-7094-45DC-960C-4CF68783138C}"/>
                  </a:ext>
                </a:extLst>
              </p:cNvPr>
              <p:cNvSpPr txBox="1">
                <a:spLocks noRot="1" noChangeAspect="1" noMove="1" noResize="1" noEditPoints="1" noAdjustHandles="1" noChangeArrowheads="1" noChangeShapeType="1" noTextEdit="1"/>
              </p:cNvSpPr>
              <p:nvPr/>
            </p:nvSpPr>
            <p:spPr>
              <a:xfrm>
                <a:off x="1986211" y="5765113"/>
                <a:ext cx="6316729" cy="369332"/>
              </a:xfrm>
              <a:prstGeom prst="rect">
                <a:avLst/>
              </a:prstGeom>
              <a:blipFill>
                <a:blip r:embed="rId13"/>
                <a:stretch>
                  <a:fillRect l="-869" t="-15000" r="-97" b="-21667"/>
                </a:stretch>
              </a:blipFill>
            </p:spPr>
            <p:txBody>
              <a:bodyPr/>
              <a:lstStyle/>
              <a:p>
                <a:r>
                  <a:rPr lang="zh-CN" altLang="en-US">
                    <a:noFill/>
                  </a:rPr>
                  <a:t> </a:t>
                </a:r>
              </a:p>
            </p:txBody>
          </p:sp>
        </mc:Fallback>
      </mc:AlternateContent>
      <p:cxnSp>
        <p:nvCxnSpPr>
          <p:cNvPr id="10" name="连接符: 曲线 9">
            <a:extLst>
              <a:ext uri="{FF2B5EF4-FFF2-40B4-BE49-F238E27FC236}">
                <a16:creationId xmlns:a16="http://schemas.microsoft.com/office/drawing/2014/main" id="{207D5290-C7F9-4EF7-A973-62C408B5AFDE}"/>
              </a:ext>
            </a:extLst>
          </p:cNvPr>
          <p:cNvCxnSpPr>
            <a:stCxn id="25" idx="3"/>
            <a:endCxn id="3" idx="3"/>
          </p:cNvCxnSpPr>
          <p:nvPr/>
        </p:nvCxnSpPr>
        <p:spPr>
          <a:xfrm flipH="1">
            <a:off x="8302940" y="1863132"/>
            <a:ext cx="194040" cy="4086647"/>
          </a:xfrm>
          <a:prstGeom prst="curvedConnector3">
            <a:avLst>
              <a:gd name="adj1" fmla="val -219701"/>
            </a:avLst>
          </a:prstGeom>
          <a:ln>
            <a:tailEnd type="triangle"/>
          </a:ln>
        </p:spPr>
        <p:style>
          <a:lnRef idx="1">
            <a:schemeClr val="dk1"/>
          </a:lnRef>
          <a:fillRef idx="0">
            <a:schemeClr val="dk1"/>
          </a:fillRef>
          <a:effectRef idx="0">
            <a:schemeClr val="dk1"/>
          </a:effectRef>
          <a:fontRef idx="minor">
            <a:schemeClr val="tx1"/>
          </a:fontRef>
        </p:style>
      </p:cxnSp>
      <p:cxnSp>
        <p:nvCxnSpPr>
          <p:cNvPr id="29" name="连接符: 曲线 28">
            <a:extLst>
              <a:ext uri="{FF2B5EF4-FFF2-40B4-BE49-F238E27FC236}">
                <a16:creationId xmlns:a16="http://schemas.microsoft.com/office/drawing/2014/main" id="{9A0889CF-5E0B-4A23-97A0-B067B6FEC4D9}"/>
              </a:ext>
            </a:extLst>
          </p:cNvPr>
          <p:cNvCxnSpPr>
            <a:cxnSpLocks/>
            <a:stCxn id="7" idx="1"/>
            <a:endCxn id="3" idx="1"/>
          </p:cNvCxnSpPr>
          <p:nvPr/>
        </p:nvCxnSpPr>
        <p:spPr>
          <a:xfrm rot="10800000" flipV="1">
            <a:off x="1986212" y="4982315"/>
            <a:ext cx="189735" cy="967463"/>
          </a:xfrm>
          <a:prstGeom prst="curvedConnector3">
            <a:avLst>
              <a:gd name="adj1" fmla="val 14558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72102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9" name="图片 8">
            <a:extLst>
              <a:ext uri="{FF2B5EF4-FFF2-40B4-BE49-F238E27FC236}">
                <a16:creationId xmlns:a16="http://schemas.microsoft.com/office/drawing/2014/main" id="{20FD7BC7-200A-4724-AE1F-64B349C2CAD2}"/>
              </a:ext>
            </a:extLst>
          </p:cNvPr>
          <p:cNvPicPr>
            <a:picLocks noChangeAspect="1"/>
          </p:cNvPicPr>
          <p:nvPr/>
        </p:nvPicPr>
        <p:blipFill rotWithShape="1">
          <a:blip r:embed="rId5">
            <a:clrChange>
              <a:clrFrom>
                <a:srgbClr val="FFFFFF"/>
              </a:clrFrom>
              <a:clrTo>
                <a:srgbClr val="FFFFFF">
                  <a:alpha val="0"/>
                </a:srgbClr>
              </a:clrTo>
            </a:clrChange>
          </a:blip>
          <a:srcRect l="3187"/>
          <a:stretch/>
        </p:blipFill>
        <p:spPr>
          <a:xfrm>
            <a:off x="294723" y="1241617"/>
            <a:ext cx="8428413" cy="3882046"/>
          </a:xfrm>
          <a:prstGeom prst="rect">
            <a:avLst/>
          </a:prstGeom>
        </p:spPr>
      </p:pic>
    </p:spTree>
    <p:extLst>
      <p:ext uri="{BB962C8B-B14F-4D97-AF65-F5344CB8AC3E}">
        <p14:creationId xmlns:p14="http://schemas.microsoft.com/office/powerpoint/2010/main" val="181606548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sp>
        <p:nvSpPr>
          <p:cNvPr id="9" name="文本框 8">
            <a:extLst>
              <a:ext uri="{FF2B5EF4-FFF2-40B4-BE49-F238E27FC236}">
                <a16:creationId xmlns:a16="http://schemas.microsoft.com/office/drawing/2014/main" id="{0EE51170-1702-45A6-AE28-188678F691EF}"/>
              </a:ext>
            </a:extLst>
          </p:cNvPr>
          <p:cNvSpPr txBox="1"/>
          <p:nvPr/>
        </p:nvSpPr>
        <p:spPr>
          <a:xfrm>
            <a:off x="480060" y="1057275"/>
            <a:ext cx="43040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实例：</a:t>
            </a:r>
            <a:r>
              <a:rPr lang="en-US" altLang="zh-CN" dirty="0">
                <a:latin typeface="微软雅黑" panose="020B0503020204020204" pitchFamily="34" charset="-122"/>
                <a:ea typeface="微软雅黑" panose="020B0503020204020204" pitchFamily="34" charset="-122"/>
              </a:rPr>
              <a:t>Variational Auto-Encoder (VAE)</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C11E219-2A31-4734-9399-49C5E0608C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2061" y="1426607"/>
            <a:ext cx="3085024" cy="2806235"/>
          </a:xfrm>
          <a:prstGeom prst="rect">
            <a:avLst/>
          </a:prstGeom>
        </p:spPr>
      </p:pic>
      <p:cxnSp>
        <p:nvCxnSpPr>
          <p:cNvPr id="12" name="连接符: 肘形 11">
            <a:extLst>
              <a:ext uri="{FF2B5EF4-FFF2-40B4-BE49-F238E27FC236}">
                <a16:creationId xmlns:a16="http://schemas.microsoft.com/office/drawing/2014/main" id="{666C1ACB-2015-4A6A-904C-54B067A7A376}"/>
              </a:ext>
            </a:extLst>
          </p:cNvPr>
          <p:cNvCxnSpPr>
            <a:stCxn id="10" idx="1"/>
            <a:endCxn id="10" idx="3"/>
          </p:cNvCxnSpPr>
          <p:nvPr/>
        </p:nvCxnSpPr>
        <p:spPr>
          <a:xfrm rot="10800000" flipH="1">
            <a:off x="2492061" y="2829725"/>
            <a:ext cx="3085024" cy="12700"/>
          </a:xfrm>
          <a:prstGeom prst="bentConnector5">
            <a:avLst>
              <a:gd name="adj1" fmla="val -7410"/>
              <a:gd name="adj2" fmla="val -11727039"/>
              <a:gd name="adj3" fmla="val 10741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AA681586-7ABA-43C3-877D-BDA7041990D6}"/>
              </a:ext>
            </a:extLst>
          </p:cNvPr>
          <p:cNvSpPr txBox="1"/>
          <p:nvPr/>
        </p:nvSpPr>
        <p:spPr>
          <a:xfrm>
            <a:off x="3106420" y="4374052"/>
            <a:ext cx="2050048" cy="369332"/>
          </a:xfrm>
          <a:prstGeom prst="rect">
            <a:avLst/>
          </a:prstGeom>
          <a:noFill/>
        </p:spPr>
        <p:txBody>
          <a:bodyPr wrap="none" rtlCol="0">
            <a:spAutoFit/>
          </a:bodyPr>
          <a:lstStyle/>
          <a:p>
            <a:r>
              <a:rPr lang="en-US" altLang="zh-CN" dirty="0"/>
              <a:t>Reconstruction Loss</a:t>
            </a:r>
            <a:endParaRPr lang="zh-CN" altLang="en-US" dirty="0"/>
          </a:p>
        </p:txBody>
      </p:sp>
      <p:pic>
        <p:nvPicPr>
          <p:cNvPr id="16" name="图片 15">
            <a:extLst>
              <a:ext uri="{FF2B5EF4-FFF2-40B4-BE49-F238E27FC236}">
                <a16:creationId xmlns:a16="http://schemas.microsoft.com/office/drawing/2014/main" id="{EB37F253-660E-4F22-BFFE-4044B7E968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0427" y="4899486"/>
            <a:ext cx="5071579" cy="1742461"/>
          </a:xfrm>
          <a:prstGeom prst="rect">
            <a:avLst/>
          </a:prstGeom>
        </p:spPr>
      </p:pic>
      <p:sp>
        <p:nvSpPr>
          <p:cNvPr id="17" name="文本框 16">
            <a:extLst>
              <a:ext uri="{FF2B5EF4-FFF2-40B4-BE49-F238E27FC236}">
                <a16:creationId xmlns:a16="http://schemas.microsoft.com/office/drawing/2014/main" id="{D1F7C3FA-466A-404D-B968-3840E60190C4}"/>
              </a:ext>
            </a:extLst>
          </p:cNvPr>
          <p:cNvSpPr txBox="1"/>
          <p:nvPr/>
        </p:nvSpPr>
        <p:spPr>
          <a:xfrm>
            <a:off x="1029414" y="2855651"/>
            <a:ext cx="891591" cy="369332"/>
          </a:xfrm>
          <a:prstGeom prst="rect">
            <a:avLst/>
          </a:prstGeom>
          <a:noFill/>
        </p:spPr>
        <p:txBody>
          <a:bodyPr wrap="none" rtlCol="0">
            <a:spAutoFit/>
          </a:bodyPr>
          <a:lstStyle/>
          <a:p>
            <a:r>
              <a:rPr lang="zh-CN" altLang="en-US" dirty="0"/>
              <a:t>传统</a:t>
            </a:r>
            <a:r>
              <a:rPr lang="en-US" altLang="zh-CN" dirty="0"/>
              <a:t>AE</a:t>
            </a:r>
            <a:endParaRPr lang="zh-CN" altLang="en-US" dirty="0"/>
          </a:p>
        </p:txBody>
      </p:sp>
      <p:sp>
        <p:nvSpPr>
          <p:cNvPr id="18" name="文本框 17">
            <a:extLst>
              <a:ext uri="{FF2B5EF4-FFF2-40B4-BE49-F238E27FC236}">
                <a16:creationId xmlns:a16="http://schemas.microsoft.com/office/drawing/2014/main" id="{9833B508-AEDE-4B8B-A3B0-A59975BCD297}"/>
              </a:ext>
            </a:extLst>
          </p:cNvPr>
          <p:cNvSpPr txBox="1"/>
          <p:nvPr/>
        </p:nvSpPr>
        <p:spPr>
          <a:xfrm>
            <a:off x="849305" y="5431393"/>
            <a:ext cx="550535" cy="369332"/>
          </a:xfrm>
          <a:prstGeom prst="rect">
            <a:avLst/>
          </a:prstGeom>
          <a:noFill/>
        </p:spPr>
        <p:txBody>
          <a:bodyPr wrap="none" rtlCol="0">
            <a:spAutoFit/>
          </a:bodyPr>
          <a:lstStyle/>
          <a:p>
            <a:r>
              <a:rPr lang="en-US" altLang="zh-CN" dirty="0"/>
              <a:t>VAE</a:t>
            </a:r>
            <a:endParaRPr lang="zh-CN" altLang="en-US" dirty="0"/>
          </a:p>
        </p:txBody>
      </p:sp>
    </p:spTree>
    <p:extLst>
      <p:ext uri="{BB962C8B-B14F-4D97-AF65-F5344CB8AC3E}">
        <p14:creationId xmlns:p14="http://schemas.microsoft.com/office/powerpoint/2010/main" val="1410640260"/>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sp>
        <p:nvSpPr>
          <p:cNvPr id="9" name="文本框 8">
            <a:extLst>
              <a:ext uri="{FF2B5EF4-FFF2-40B4-BE49-F238E27FC236}">
                <a16:creationId xmlns:a16="http://schemas.microsoft.com/office/drawing/2014/main" id="{0DC69283-B8CD-492D-B8C2-7897C0577BA3}"/>
              </a:ext>
            </a:extLst>
          </p:cNvPr>
          <p:cNvSpPr txBox="1"/>
          <p:nvPr/>
        </p:nvSpPr>
        <p:spPr>
          <a:xfrm>
            <a:off x="480060" y="1057275"/>
            <a:ext cx="441146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Why Variational Auto-Encoder (VAE)</a:t>
            </a:r>
            <a:r>
              <a:rPr lang="zh-CN" altLang="en-US" dirty="0">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5C2D11DA-93B6-4820-A9B1-51388A1A27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5151" y="1627267"/>
            <a:ext cx="6060733" cy="3030367"/>
          </a:xfrm>
          <a:prstGeom prst="rect">
            <a:avLst/>
          </a:prstGeom>
        </p:spPr>
      </p:pic>
      <p:sp>
        <p:nvSpPr>
          <p:cNvPr id="11" name="文本框 10">
            <a:extLst>
              <a:ext uri="{FF2B5EF4-FFF2-40B4-BE49-F238E27FC236}">
                <a16:creationId xmlns:a16="http://schemas.microsoft.com/office/drawing/2014/main" id="{B0FA3C3B-F893-42D5-AE91-A85BC15BAE56}"/>
              </a:ext>
            </a:extLst>
          </p:cNvPr>
          <p:cNvSpPr txBox="1"/>
          <p:nvPr/>
        </p:nvSpPr>
        <p:spPr>
          <a:xfrm>
            <a:off x="2685792" y="4488962"/>
            <a:ext cx="429926" cy="369332"/>
          </a:xfrm>
          <a:prstGeom prst="rect">
            <a:avLst/>
          </a:prstGeom>
          <a:noFill/>
        </p:spPr>
        <p:txBody>
          <a:bodyPr wrap="none" rtlCol="0">
            <a:spAutoFit/>
          </a:bodyPr>
          <a:lstStyle/>
          <a:p>
            <a:r>
              <a:rPr lang="en-US" altLang="zh-CN" dirty="0"/>
              <a:t>AE</a:t>
            </a:r>
            <a:endParaRPr lang="zh-CN" altLang="en-US" dirty="0"/>
          </a:p>
        </p:txBody>
      </p:sp>
      <p:sp>
        <p:nvSpPr>
          <p:cNvPr id="12" name="文本框 11">
            <a:extLst>
              <a:ext uri="{FF2B5EF4-FFF2-40B4-BE49-F238E27FC236}">
                <a16:creationId xmlns:a16="http://schemas.microsoft.com/office/drawing/2014/main" id="{473BF069-6741-4244-8366-D1C6CD8C8FD2}"/>
              </a:ext>
            </a:extLst>
          </p:cNvPr>
          <p:cNvSpPr txBox="1"/>
          <p:nvPr/>
        </p:nvSpPr>
        <p:spPr>
          <a:xfrm>
            <a:off x="5807454" y="4472968"/>
            <a:ext cx="550535" cy="369332"/>
          </a:xfrm>
          <a:prstGeom prst="rect">
            <a:avLst/>
          </a:prstGeom>
          <a:noFill/>
        </p:spPr>
        <p:txBody>
          <a:bodyPr wrap="none" rtlCol="0">
            <a:spAutoFit/>
          </a:bodyPr>
          <a:lstStyle/>
          <a:p>
            <a:r>
              <a:rPr lang="en-US" altLang="zh-CN" dirty="0"/>
              <a:t>VAE</a:t>
            </a:r>
            <a:endParaRPr lang="zh-CN" altLang="en-US" dirty="0"/>
          </a:p>
        </p:txBody>
      </p:sp>
    </p:spTree>
    <p:extLst>
      <p:ext uri="{BB962C8B-B14F-4D97-AF65-F5344CB8AC3E}">
        <p14:creationId xmlns:p14="http://schemas.microsoft.com/office/powerpoint/2010/main" val="3830019267"/>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sp>
        <p:nvSpPr>
          <p:cNvPr id="9" name="文本框 8">
            <a:extLst>
              <a:ext uri="{FF2B5EF4-FFF2-40B4-BE49-F238E27FC236}">
                <a16:creationId xmlns:a16="http://schemas.microsoft.com/office/drawing/2014/main" id="{0DC69283-B8CD-492D-B8C2-7897C0577BA3}"/>
              </a:ext>
            </a:extLst>
          </p:cNvPr>
          <p:cNvSpPr txBox="1"/>
          <p:nvPr/>
        </p:nvSpPr>
        <p:spPr>
          <a:xfrm>
            <a:off x="480060" y="1057275"/>
            <a:ext cx="441146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Why Variational Auto-Encoder (VAE)</a:t>
            </a:r>
            <a:r>
              <a:rPr lang="zh-CN" altLang="en-US" dirty="0">
                <a:latin typeface="微软雅黑" panose="020B0503020204020204" pitchFamily="34" charset="-122"/>
                <a:ea typeface="微软雅黑" panose="020B0503020204020204" pitchFamily="34" charset="-122"/>
              </a:rPr>
              <a:t>？</a:t>
            </a:r>
          </a:p>
        </p:txBody>
      </p:sp>
      <p:pic>
        <p:nvPicPr>
          <p:cNvPr id="13" name="图片 12">
            <a:extLst>
              <a:ext uri="{FF2B5EF4-FFF2-40B4-BE49-F238E27FC236}">
                <a16:creationId xmlns:a16="http://schemas.microsoft.com/office/drawing/2014/main" id="{9C6DFA3A-4C4A-4C7F-A4DA-183188B369D4}"/>
              </a:ext>
            </a:extLst>
          </p:cNvPr>
          <p:cNvPicPr>
            <a:picLocks noChangeAspect="1"/>
          </p:cNvPicPr>
          <p:nvPr/>
        </p:nvPicPr>
        <p:blipFill rotWithShape="1">
          <a:blip r:embed="rId5">
            <a:extLst>
              <a:ext uri="{28A0092B-C50C-407E-A947-70E740481C1C}">
                <a14:useLocalDpi xmlns:a14="http://schemas.microsoft.com/office/drawing/2010/main" val="0"/>
              </a:ext>
            </a:extLst>
          </a:blip>
          <a:srcRect l="9228" t="22369" r="5089" b="28872"/>
          <a:stretch/>
        </p:blipFill>
        <p:spPr>
          <a:xfrm>
            <a:off x="802517" y="2093295"/>
            <a:ext cx="6845194" cy="2921499"/>
          </a:xfrm>
          <a:prstGeom prst="rect">
            <a:avLst/>
          </a:prstGeom>
        </p:spPr>
      </p:pic>
    </p:spTree>
    <p:extLst>
      <p:ext uri="{BB962C8B-B14F-4D97-AF65-F5344CB8AC3E}">
        <p14:creationId xmlns:p14="http://schemas.microsoft.com/office/powerpoint/2010/main" val="2035591394"/>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6" name="图片 5">
            <a:extLst>
              <a:ext uri="{FF2B5EF4-FFF2-40B4-BE49-F238E27FC236}">
                <a16:creationId xmlns:a16="http://schemas.microsoft.com/office/drawing/2014/main" id="{6431A181-355F-4039-9402-3CB2B318C87F}"/>
              </a:ext>
            </a:extLst>
          </p:cNvPr>
          <p:cNvPicPr>
            <a:picLocks noChangeAspect="1"/>
          </p:cNvPicPr>
          <p:nvPr/>
        </p:nvPicPr>
        <p:blipFill rotWithShape="1">
          <a:blip r:embed="rId5">
            <a:clrChange>
              <a:clrFrom>
                <a:srgbClr val="FFFFFF"/>
              </a:clrFrom>
              <a:clrTo>
                <a:srgbClr val="FFFFFF">
                  <a:alpha val="0"/>
                </a:srgbClr>
              </a:clrTo>
            </a:clrChange>
          </a:blip>
          <a:srcRect l="4027" b="12549"/>
          <a:stretch/>
        </p:blipFill>
        <p:spPr>
          <a:xfrm>
            <a:off x="487719" y="1410944"/>
            <a:ext cx="5483184" cy="3833632"/>
          </a:xfrm>
          <a:prstGeom prst="rect">
            <a:avLst/>
          </a:prstGeom>
        </p:spPr>
      </p:pic>
      <p:pic>
        <p:nvPicPr>
          <p:cNvPr id="10" name="图片 9">
            <a:extLst>
              <a:ext uri="{FF2B5EF4-FFF2-40B4-BE49-F238E27FC236}">
                <a16:creationId xmlns:a16="http://schemas.microsoft.com/office/drawing/2014/main" id="{9615D74D-13BA-44AF-8462-E3BFFB8FDC4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48399" r="55926" b="16308"/>
          <a:stretch/>
        </p:blipFill>
        <p:spPr>
          <a:xfrm>
            <a:off x="5372093" y="2443840"/>
            <a:ext cx="3549022" cy="853943"/>
          </a:xfrm>
          <a:prstGeom prst="rect">
            <a:avLst/>
          </a:prstGeom>
        </p:spPr>
      </p:pic>
    </p:spTree>
    <p:extLst>
      <p:ext uri="{BB962C8B-B14F-4D97-AF65-F5344CB8AC3E}">
        <p14:creationId xmlns:p14="http://schemas.microsoft.com/office/powerpoint/2010/main" val="243640927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6" name="图片 5">
            <a:extLst>
              <a:ext uri="{FF2B5EF4-FFF2-40B4-BE49-F238E27FC236}">
                <a16:creationId xmlns:a16="http://schemas.microsoft.com/office/drawing/2014/main" id="{449CD547-4CA7-4E90-947F-F84B1C28DC3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4827" y="1478759"/>
            <a:ext cx="8370154" cy="4317480"/>
          </a:xfrm>
          <a:prstGeom prst="rect">
            <a:avLst/>
          </a:prstGeom>
        </p:spPr>
      </p:pic>
    </p:spTree>
    <p:extLst>
      <p:ext uri="{BB962C8B-B14F-4D97-AF65-F5344CB8AC3E}">
        <p14:creationId xmlns:p14="http://schemas.microsoft.com/office/powerpoint/2010/main" val="938804225"/>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9" name="图片 8">
            <a:extLst>
              <a:ext uri="{FF2B5EF4-FFF2-40B4-BE49-F238E27FC236}">
                <a16:creationId xmlns:a16="http://schemas.microsoft.com/office/drawing/2014/main" id="{299126BD-DBE6-46C3-BB25-6D51595BDD9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6264" y="1388064"/>
            <a:ext cx="7983996" cy="2851427"/>
          </a:xfrm>
          <a:prstGeom prst="rect">
            <a:avLst/>
          </a:prstGeom>
        </p:spPr>
      </p:pic>
    </p:spTree>
    <p:extLst>
      <p:ext uri="{BB962C8B-B14F-4D97-AF65-F5344CB8AC3E}">
        <p14:creationId xmlns:p14="http://schemas.microsoft.com/office/powerpoint/2010/main" val="3247246081"/>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6" name="图片 5">
            <a:extLst>
              <a:ext uri="{FF2B5EF4-FFF2-40B4-BE49-F238E27FC236}">
                <a16:creationId xmlns:a16="http://schemas.microsoft.com/office/drawing/2014/main" id="{26AE7F52-61D4-45ED-9F00-FFAB2C8E7BF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0" y="1254465"/>
            <a:ext cx="8439824" cy="4126136"/>
          </a:xfrm>
          <a:prstGeom prst="rect">
            <a:avLst/>
          </a:prstGeom>
        </p:spPr>
      </p:pic>
    </p:spTree>
    <p:extLst>
      <p:ext uri="{BB962C8B-B14F-4D97-AF65-F5344CB8AC3E}">
        <p14:creationId xmlns:p14="http://schemas.microsoft.com/office/powerpoint/2010/main" val="384790312"/>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9" name="图片 8">
            <a:extLst>
              <a:ext uri="{FF2B5EF4-FFF2-40B4-BE49-F238E27FC236}">
                <a16:creationId xmlns:a16="http://schemas.microsoft.com/office/drawing/2014/main" id="{A4A83333-3FC0-4E05-ADD9-0866A9B4D5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59" y="1223767"/>
            <a:ext cx="7765151" cy="2577416"/>
          </a:xfrm>
          <a:prstGeom prst="rect">
            <a:avLst/>
          </a:prstGeom>
        </p:spPr>
      </p:pic>
    </p:spTree>
    <p:extLst>
      <p:ext uri="{BB962C8B-B14F-4D97-AF65-F5344CB8AC3E}">
        <p14:creationId xmlns:p14="http://schemas.microsoft.com/office/powerpoint/2010/main" val="2943662725"/>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10" name="图片 9">
            <a:extLst>
              <a:ext uri="{FF2B5EF4-FFF2-40B4-BE49-F238E27FC236}">
                <a16:creationId xmlns:a16="http://schemas.microsoft.com/office/drawing/2014/main" id="{C72F0845-EB6C-480F-8078-A2AE706547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64029" y="1604922"/>
            <a:ext cx="8415942" cy="3941934"/>
          </a:xfrm>
          <a:prstGeom prst="rect">
            <a:avLst/>
          </a:prstGeom>
        </p:spPr>
      </p:pic>
    </p:spTree>
    <p:extLst>
      <p:ext uri="{BB962C8B-B14F-4D97-AF65-F5344CB8AC3E}">
        <p14:creationId xmlns:p14="http://schemas.microsoft.com/office/powerpoint/2010/main" val="22715941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04470"/>
            <a:ext cx="8925560" cy="708025"/>
            <a:chOff x="-9" y="165"/>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165"/>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35" name="图片 34">
            <a:extLst>
              <a:ext uri="{FF2B5EF4-FFF2-40B4-BE49-F238E27FC236}">
                <a16:creationId xmlns:a16="http://schemas.microsoft.com/office/drawing/2014/main" id="{784E9E93-A220-4DED-93B9-E22E14CA56A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4274" y="1548702"/>
            <a:ext cx="6016133" cy="280550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F94E20E-E402-4E78-890A-7EAA46A0CB8F}"/>
                  </a:ext>
                </a:extLst>
              </p:cNvPr>
              <p:cNvSpPr txBox="1"/>
              <p:nvPr/>
            </p:nvSpPr>
            <p:spPr>
              <a:xfrm>
                <a:off x="3152493" y="4410085"/>
                <a:ext cx="26396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sup>
                      </m:sSup>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3F94E20E-E402-4E78-890A-7EAA46A0CB8F}"/>
                  </a:ext>
                </a:extLst>
              </p:cNvPr>
              <p:cNvSpPr txBox="1">
                <a:spLocks noRot="1" noChangeAspect="1" noMove="1" noResize="1" noEditPoints="1" noAdjustHandles="1" noChangeArrowheads="1" noChangeShapeType="1" noTextEdit="1"/>
              </p:cNvSpPr>
              <p:nvPr/>
            </p:nvSpPr>
            <p:spPr>
              <a:xfrm>
                <a:off x="3152493" y="4410085"/>
                <a:ext cx="2639697"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DDA0350-365A-4680-A3C5-62BD49A89536}"/>
                  </a:ext>
                </a:extLst>
              </p:cNvPr>
              <p:cNvSpPr txBox="1"/>
              <p:nvPr/>
            </p:nvSpPr>
            <p:spPr>
              <a:xfrm>
                <a:off x="3477741" y="5063849"/>
                <a:ext cx="1989198" cy="374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𝑑</m:t>
                          </m:r>
                        </m:sup>
                      </m:sSup>
                      <m:r>
                        <a:rPr lang="en-US" altLang="zh-CN" b="0" i="1" smtClean="0">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8DDA0350-365A-4680-A3C5-62BD49A89536}"/>
                  </a:ext>
                </a:extLst>
              </p:cNvPr>
              <p:cNvSpPr txBox="1">
                <a:spLocks noRot="1" noChangeAspect="1" noMove="1" noResize="1" noEditPoints="1" noAdjustHandles="1" noChangeArrowheads="1" noChangeShapeType="1" noTextEdit="1"/>
              </p:cNvSpPr>
              <p:nvPr/>
            </p:nvSpPr>
            <p:spPr>
              <a:xfrm>
                <a:off x="3477741" y="5063849"/>
                <a:ext cx="1989198" cy="374590"/>
              </a:xfrm>
              <a:prstGeom prst="rect">
                <a:avLst/>
              </a:prstGeom>
              <a:blipFill>
                <a:blip r:embed="rId7"/>
                <a:stretch>
                  <a:fillRect b="-16393"/>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C932E686-E451-40A3-9283-47847834B65F}"/>
              </a:ext>
            </a:extLst>
          </p:cNvPr>
          <p:cNvCxnSpPr>
            <a:stCxn id="5" idx="2"/>
            <a:endCxn id="40" idx="0"/>
          </p:cNvCxnSpPr>
          <p:nvPr/>
        </p:nvCxnSpPr>
        <p:spPr>
          <a:xfrm flipH="1">
            <a:off x="4472340" y="4779417"/>
            <a:ext cx="2" cy="284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B7D1E117-14A1-432E-9AD4-73E250E558E9}"/>
              </a:ext>
            </a:extLst>
          </p:cNvPr>
          <p:cNvSpPr txBox="1"/>
          <p:nvPr/>
        </p:nvSpPr>
        <p:spPr>
          <a:xfrm>
            <a:off x="5792189" y="4410085"/>
            <a:ext cx="1569660" cy="369332"/>
          </a:xfrm>
          <a:prstGeom prst="rect">
            <a:avLst/>
          </a:prstGeom>
          <a:noFill/>
        </p:spPr>
        <p:txBody>
          <a:bodyPr wrap="none" rtlCol="0">
            <a:spAutoFit/>
          </a:bodyPr>
          <a:lstStyle/>
          <a:p>
            <a:r>
              <a:rPr lang="zh-CN" altLang="en-US" dirty="0"/>
              <a:t>高维图像分布</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61C78CF-7279-441F-BA5E-59329A680FE9}"/>
                  </a:ext>
                </a:extLst>
              </p:cNvPr>
              <p:cNvSpPr txBox="1"/>
              <p:nvPr/>
            </p:nvSpPr>
            <p:spPr>
              <a:xfrm>
                <a:off x="5792189" y="5063849"/>
                <a:ext cx="1710020" cy="369332"/>
              </a:xfrm>
              <a:prstGeom prst="rect">
                <a:avLst/>
              </a:prstGeom>
              <a:noFill/>
            </p:spPr>
            <p:txBody>
              <a:bodyPr wrap="none" rtlCol="0">
                <a:spAutoFit/>
              </a:bodyPr>
              <a:lstStyle/>
              <a:p>
                <a14:m>
                  <m:oMath xmlns:m="http://schemas.openxmlformats.org/officeDocument/2006/math">
                    <m:r>
                      <a:rPr lang="en-US" altLang="zh-CN" i="1" dirty="0" smtClean="0">
                        <a:latin typeface="Cambria Math" panose="02040503050406030204" pitchFamily="18" charset="0"/>
                      </a:rPr>
                      <m:t>𝑑</m:t>
                    </m:r>
                  </m:oMath>
                </a14:m>
                <a:r>
                  <a:rPr lang="zh-CN" altLang="en-US" dirty="0"/>
                  <a:t>维隐向量分布</a:t>
                </a:r>
              </a:p>
            </p:txBody>
          </p:sp>
        </mc:Choice>
        <mc:Fallback xmlns="">
          <p:sp>
            <p:nvSpPr>
              <p:cNvPr id="42" name="文本框 41">
                <a:extLst>
                  <a:ext uri="{FF2B5EF4-FFF2-40B4-BE49-F238E27FC236}">
                    <a16:creationId xmlns:a16="http://schemas.microsoft.com/office/drawing/2014/main" id="{E61C78CF-7279-441F-BA5E-59329A680FE9}"/>
                  </a:ext>
                </a:extLst>
              </p:cNvPr>
              <p:cNvSpPr txBox="1">
                <a:spLocks noRot="1" noChangeAspect="1" noMove="1" noResize="1" noEditPoints="1" noAdjustHandles="1" noChangeArrowheads="1" noChangeShapeType="1" noTextEdit="1"/>
              </p:cNvSpPr>
              <p:nvPr/>
            </p:nvSpPr>
            <p:spPr>
              <a:xfrm>
                <a:off x="5792189" y="5063849"/>
                <a:ext cx="1710020" cy="369332"/>
              </a:xfrm>
              <a:prstGeom prst="rect">
                <a:avLst/>
              </a:prstGeom>
              <a:blipFill>
                <a:blip r:embed="rId8"/>
                <a:stretch>
                  <a:fillRect t="-15000" r="-320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758641"/>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376" y="429"/>
              <a:ext cx="967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80"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变分推断</a:t>
              </a:r>
            </a:p>
          </p:txBody>
        </p:sp>
      </p:grpSp>
      <p:pic>
        <p:nvPicPr>
          <p:cNvPr id="6" name="图片 5">
            <a:extLst>
              <a:ext uri="{FF2B5EF4-FFF2-40B4-BE49-F238E27FC236}">
                <a16:creationId xmlns:a16="http://schemas.microsoft.com/office/drawing/2014/main" id="{2D7F867F-7834-43C5-B2F1-A9F537AFA762}"/>
              </a:ext>
            </a:extLst>
          </p:cNvPr>
          <p:cNvPicPr>
            <a:picLocks noChangeAspect="1"/>
          </p:cNvPicPr>
          <p:nvPr/>
        </p:nvPicPr>
        <p:blipFill rotWithShape="1">
          <a:blip r:embed="rId5">
            <a:clrChange>
              <a:clrFrom>
                <a:srgbClr val="FFFFFF"/>
              </a:clrFrom>
              <a:clrTo>
                <a:srgbClr val="FFFFFF">
                  <a:alpha val="0"/>
                </a:srgbClr>
              </a:clrTo>
            </a:clrChange>
          </a:blip>
          <a:srcRect r="291"/>
          <a:stretch/>
        </p:blipFill>
        <p:spPr>
          <a:xfrm>
            <a:off x="480060" y="1272535"/>
            <a:ext cx="8240747" cy="4553932"/>
          </a:xfrm>
          <a:prstGeom prst="rect">
            <a:avLst/>
          </a:prstGeom>
        </p:spPr>
      </p:pic>
    </p:spTree>
    <p:extLst>
      <p:ext uri="{BB962C8B-B14F-4D97-AF65-F5344CB8AC3E}">
        <p14:creationId xmlns:p14="http://schemas.microsoft.com/office/powerpoint/2010/main" val="3248218368"/>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6" name="Picture 7" descr="校园-大门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6"/>
          <a:stretch>
            <a:fillRect/>
          </a:stretch>
        </p:blipFill>
        <p:spPr>
          <a:xfrm>
            <a:off x="63500" y="63500"/>
            <a:ext cx="1228090" cy="1256030"/>
          </a:xfrm>
          <a:prstGeom prst="rect">
            <a:avLst/>
          </a:prstGeom>
        </p:spPr>
      </p:pic>
      <p:grpSp>
        <p:nvGrpSpPr>
          <p:cNvPr id="2" name="组合 1"/>
          <p:cNvGrpSpPr/>
          <p:nvPr/>
        </p:nvGrpSpPr>
        <p:grpSpPr>
          <a:xfrm>
            <a:off x="1291590" y="2047875"/>
            <a:ext cx="7266305" cy="1751965"/>
            <a:chOff x="7729" y="4918"/>
            <a:chExt cx="11443" cy="2759"/>
          </a:xfrm>
        </p:grpSpPr>
        <p:sp>
          <p:nvSpPr>
            <p:cNvPr id="36" name="文本框 35"/>
            <p:cNvSpPr txBox="1"/>
            <p:nvPr/>
          </p:nvSpPr>
          <p:spPr>
            <a:xfrm>
              <a:off x="7729" y="4918"/>
              <a:ext cx="11443" cy="1743"/>
            </a:xfrm>
            <a:prstGeom prst="rect">
              <a:avLst/>
            </a:prstGeom>
            <a:noFill/>
          </p:spPr>
          <p:txBody>
            <a:bodyPr wrap="square" rtlCol="0">
              <a:spAutoFit/>
            </a:bodyPr>
            <a:lstStyle/>
            <a:p>
              <a:pPr algn="ctr"/>
              <a:r>
                <a:rPr lang="zh-CN" altLang="en-US" sz="6600" b="1" spc="600" dirty="0">
                  <a:solidFill>
                    <a:srgbClr val="18478F"/>
                  </a:solidFill>
                  <a:latin typeface="微软雅黑" panose="020B0503020204020204" pitchFamily="34" charset="-122"/>
                  <a:ea typeface="微软雅黑" panose="020B0503020204020204" pitchFamily="34" charset="-122"/>
                  <a:cs typeface="+mn-ea"/>
                  <a:sym typeface="+mn-lt"/>
                </a:rPr>
                <a:t>谢谢！</a:t>
              </a:r>
            </a:p>
          </p:txBody>
        </p:sp>
        <p:cxnSp>
          <p:nvCxnSpPr>
            <p:cNvPr id="9" name="直接连接符 8"/>
            <p:cNvCxnSpPr/>
            <p:nvPr/>
          </p:nvCxnSpPr>
          <p:spPr>
            <a:xfrm>
              <a:off x="8771" y="6623"/>
              <a:ext cx="9358" cy="0"/>
            </a:xfrm>
            <a:prstGeom prst="line">
              <a:avLst/>
            </a:prstGeom>
            <a:ln>
              <a:solidFill>
                <a:srgbClr val="18478F"/>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072" y="6853"/>
              <a:ext cx="10756" cy="824"/>
            </a:xfrm>
            <a:prstGeom prst="rect">
              <a:avLst/>
            </a:prstGeom>
            <a:noFill/>
          </p:spPr>
          <p:txBody>
            <a:bodyPr wrap="square" rtlCol="0">
              <a:spAutoFit/>
            </a:bodyPr>
            <a:lstStyle/>
            <a:p>
              <a:pPr algn="ctr"/>
              <a:r>
                <a:rPr lang="en-US" altLang="zh-CN" sz="2800" dirty="0">
                  <a:solidFill>
                    <a:srgbClr val="18478F"/>
                  </a:solidFill>
                  <a:latin typeface="微软雅黑" panose="020B0503020204020204" pitchFamily="34" charset="-122"/>
                  <a:ea typeface="微软雅黑" panose="020B0503020204020204" pitchFamily="34" charset="-122"/>
                  <a:cs typeface="+mn-ea"/>
                  <a:sym typeface="+mn-lt"/>
                </a:rPr>
                <a:t>THANK YOU FOR LISTENING</a:t>
              </a:r>
              <a:endParaRPr lang="zh-CN" altLang="en-US" sz="28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04470"/>
            <a:ext cx="8925560" cy="708025"/>
            <a:chOff x="-9" y="165"/>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165"/>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647020" y="1084757"/>
            <a:ext cx="3737352" cy="2660748"/>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8C2430E-2A36-4904-B180-8495FCBF3AEB}"/>
                  </a:ext>
                </a:extLst>
              </p:cNvPr>
              <p:cNvSpPr txBox="1"/>
              <p:nvPr/>
            </p:nvSpPr>
            <p:spPr>
              <a:xfrm>
                <a:off x="1936784" y="3886079"/>
                <a:ext cx="1105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m:oMathPara>
                </a14:m>
                <a:endParaRPr lang="zh-CN" altLang="en-US" dirty="0"/>
              </a:p>
            </p:txBody>
          </p:sp>
        </mc:Choice>
        <mc:Fallback xmlns="">
          <p:sp>
            <p:nvSpPr>
              <p:cNvPr id="32" name="文本框 31">
                <a:extLst>
                  <a:ext uri="{FF2B5EF4-FFF2-40B4-BE49-F238E27FC236}">
                    <a16:creationId xmlns:a16="http://schemas.microsoft.com/office/drawing/2014/main" id="{98C2430E-2A36-4904-B180-8495FCBF3AEB}"/>
                  </a:ext>
                </a:extLst>
              </p:cNvPr>
              <p:cNvSpPr txBox="1">
                <a:spLocks noRot="1" noChangeAspect="1" noMove="1" noResize="1" noEditPoints="1" noAdjustHandles="1" noChangeArrowheads="1" noChangeShapeType="1" noTextEdit="1"/>
              </p:cNvSpPr>
              <p:nvPr/>
            </p:nvSpPr>
            <p:spPr>
              <a:xfrm>
                <a:off x="1936784" y="3886079"/>
                <a:ext cx="1105944" cy="369332"/>
              </a:xfrm>
              <a:prstGeom prst="rect">
                <a:avLst/>
              </a:prstGeom>
              <a:blipFill>
                <a:blip r:embed="rId6"/>
                <a:stretch>
                  <a:fillRect b="-6557"/>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C7B666C7-B9C6-4577-8DBE-84D26B3E9AEC}"/>
              </a:ext>
            </a:extLst>
          </p:cNvPr>
          <p:cNvCxnSpPr>
            <a:cxnSpLocks/>
            <a:stCxn id="32" idx="3"/>
          </p:cNvCxnSpPr>
          <p:nvPr/>
        </p:nvCxnSpPr>
        <p:spPr>
          <a:xfrm>
            <a:off x="3042728" y="4070745"/>
            <a:ext cx="985573"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3B00ACD-A48B-4D32-85AD-D88251609B8A}"/>
                  </a:ext>
                </a:extLst>
              </p:cNvPr>
              <p:cNvSpPr txBox="1"/>
              <p:nvPr/>
            </p:nvSpPr>
            <p:spPr>
              <a:xfrm>
                <a:off x="4028301" y="3886079"/>
                <a:ext cx="3891643" cy="372859"/>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𝑝</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oMath>
                </a14:m>
                <a:r>
                  <a:rPr lang="en-US" altLang="zh-CN" dirty="0"/>
                  <a:t>)</a:t>
                </a:r>
                <a:endParaRPr lang="zh-CN" altLang="en-US" dirty="0"/>
              </a:p>
            </p:txBody>
          </p:sp>
        </mc:Choice>
        <mc:Fallback xmlns="">
          <p:sp>
            <p:nvSpPr>
              <p:cNvPr id="22" name="文本框 21">
                <a:extLst>
                  <a:ext uri="{FF2B5EF4-FFF2-40B4-BE49-F238E27FC236}">
                    <a16:creationId xmlns:a16="http://schemas.microsoft.com/office/drawing/2014/main" id="{43B00ACD-A48B-4D32-85AD-D88251609B8A}"/>
                  </a:ext>
                </a:extLst>
              </p:cNvPr>
              <p:cNvSpPr txBox="1">
                <a:spLocks noRot="1" noChangeAspect="1" noMove="1" noResize="1" noEditPoints="1" noAdjustHandles="1" noChangeArrowheads="1" noChangeShapeType="1" noTextEdit="1"/>
              </p:cNvSpPr>
              <p:nvPr/>
            </p:nvSpPr>
            <p:spPr>
              <a:xfrm>
                <a:off x="4028301" y="3886079"/>
                <a:ext cx="3891643" cy="372859"/>
              </a:xfrm>
              <a:prstGeom prst="rect">
                <a:avLst/>
              </a:prstGeom>
              <a:blipFill>
                <a:blip r:embed="rId7"/>
                <a:stretch>
                  <a:fillRect t="-6452" r="-940" b="-2419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1629A48-9B06-411A-BCB1-CE60246406BC}"/>
              </a:ext>
            </a:extLst>
          </p:cNvPr>
          <p:cNvSpPr txBox="1"/>
          <p:nvPr/>
        </p:nvSpPr>
        <p:spPr>
          <a:xfrm>
            <a:off x="3133048" y="3774868"/>
            <a:ext cx="723275" cy="307777"/>
          </a:xfrm>
          <a:prstGeom prst="rect">
            <a:avLst/>
          </a:prstGeom>
          <a:noFill/>
        </p:spPr>
        <p:txBody>
          <a:bodyPr wrap="none" rtlCol="0">
            <a:spAutoFit/>
          </a:bodyPr>
          <a:lstStyle/>
          <a:p>
            <a:r>
              <a:rPr lang="zh-CN" altLang="en-US" sz="1400" dirty="0"/>
              <a:t>等价于</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12C50B-E2C3-4EE6-9FFA-5AEA59140495}"/>
                  </a:ext>
                </a:extLst>
              </p:cNvPr>
              <p:cNvSpPr txBox="1"/>
              <p:nvPr/>
            </p:nvSpPr>
            <p:spPr>
              <a:xfrm>
                <a:off x="4699145" y="1692252"/>
                <a:ext cx="3797835" cy="341760"/>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zh-CN" altLang="en-US" sz="1600" dirty="0"/>
                  <a:t>输入词向量的拼接</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1</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oMath>
                </a14:m>
                <a:endParaRPr lang="zh-CN" altLang="en-US" sz="1600" dirty="0"/>
              </a:p>
            </p:txBody>
          </p:sp>
        </mc:Choice>
        <mc:Fallback xmlns="">
          <p:sp>
            <p:nvSpPr>
              <p:cNvPr id="25" name="文本框 24">
                <a:extLst>
                  <a:ext uri="{FF2B5EF4-FFF2-40B4-BE49-F238E27FC236}">
                    <a16:creationId xmlns:a16="http://schemas.microsoft.com/office/drawing/2014/main" id="{7B12C50B-E2C3-4EE6-9FFA-5AEA59140495}"/>
                  </a:ext>
                </a:extLst>
              </p:cNvPr>
              <p:cNvSpPr txBox="1">
                <a:spLocks noRot="1" noChangeAspect="1" noMove="1" noResize="1" noEditPoints="1" noAdjustHandles="1" noChangeArrowheads="1" noChangeShapeType="1" noTextEdit="1"/>
              </p:cNvSpPr>
              <p:nvPr/>
            </p:nvSpPr>
            <p:spPr>
              <a:xfrm>
                <a:off x="4699145" y="1692252"/>
                <a:ext cx="3797835" cy="341760"/>
              </a:xfrm>
              <a:prstGeom prst="rect">
                <a:avLst/>
              </a:prstGeom>
              <a:blipFill>
                <a:blip r:embed="rId8"/>
                <a:stretch>
                  <a:fillRect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F87F645-F662-458A-A7D2-85D24A229D60}"/>
                  </a:ext>
                </a:extLst>
              </p:cNvPr>
              <p:cNvSpPr txBox="1"/>
              <p:nvPr/>
            </p:nvSpPr>
            <p:spPr>
              <a:xfrm>
                <a:off x="4699145" y="2357458"/>
                <a:ext cx="3447535" cy="788806"/>
              </a:xfrm>
              <a:prstGeom prst="rect">
                <a:avLst/>
              </a:prstGeom>
              <a:noFill/>
            </p:spPr>
            <p:txBody>
              <a:bodyPr wrap="square" rtlCol="0">
                <a:spAutoFit/>
              </a:bodyPr>
              <a:lstStyle/>
              <a:p>
                <a:pPr>
                  <a:lnSpc>
                    <a:spcPct val="150000"/>
                  </a:lnSpc>
                </a:pPr>
                <a14:m>
                  <m:oMath xmlns:m="http://schemas.openxmlformats.org/officeDocument/2006/math">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 </m:t>
                    </m:r>
                  </m:oMath>
                </a14:m>
                <a:r>
                  <a:rPr lang="zh-CN" altLang="en-US" sz="1600" dirty="0"/>
                  <a:t>标签值为</a:t>
                </a:r>
                <a:r>
                  <a:rPr lang="en-US" altLang="zh-CN" sz="1600" dirty="0"/>
                  <a:t>0</a:t>
                </a:r>
                <a:r>
                  <a:rPr lang="zh-CN" altLang="en-US" sz="1600" dirty="0"/>
                  <a:t>表示“不是体育运动”，标签值为</a:t>
                </a:r>
                <a:r>
                  <a:rPr lang="en-US" altLang="zh-CN" sz="1600" dirty="0"/>
                  <a:t>1</a:t>
                </a:r>
                <a:r>
                  <a:rPr lang="zh-CN" altLang="en-US" sz="1600" dirty="0"/>
                  <a:t>表示“体育运动”</a:t>
                </a:r>
              </a:p>
            </p:txBody>
          </p:sp>
        </mc:Choice>
        <mc:Fallback xmlns="">
          <p:sp>
            <p:nvSpPr>
              <p:cNvPr id="26" name="文本框 25">
                <a:extLst>
                  <a:ext uri="{FF2B5EF4-FFF2-40B4-BE49-F238E27FC236}">
                    <a16:creationId xmlns:a16="http://schemas.microsoft.com/office/drawing/2014/main" id="{0F87F645-F662-458A-A7D2-85D24A229D60}"/>
                  </a:ext>
                </a:extLst>
              </p:cNvPr>
              <p:cNvSpPr txBox="1">
                <a:spLocks noRot="1" noChangeAspect="1" noMove="1" noResize="1" noEditPoints="1" noAdjustHandles="1" noChangeArrowheads="1" noChangeShapeType="1" noTextEdit="1"/>
              </p:cNvSpPr>
              <p:nvPr/>
            </p:nvSpPr>
            <p:spPr>
              <a:xfrm>
                <a:off x="4699145" y="2357458"/>
                <a:ext cx="3447535" cy="788806"/>
              </a:xfrm>
              <a:prstGeom prst="rect">
                <a:avLst/>
              </a:prstGeom>
              <a:blipFill>
                <a:blip r:embed="rId9"/>
                <a:stretch>
                  <a:fillRect l="-1062" r="-6903" b="-10078"/>
                </a:stretch>
              </a:blipFill>
            </p:spPr>
            <p:txBody>
              <a:bodyPr/>
              <a:lstStyle/>
              <a:p>
                <a:r>
                  <a:rPr lang="zh-CN" altLang="en-US">
                    <a:noFill/>
                  </a:rPr>
                  <a:t> </a:t>
                </a:r>
              </a:p>
            </p:txBody>
          </p:sp>
        </mc:Fallback>
      </mc:AlternateContent>
      <p:sp>
        <p:nvSpPr>
          <p:cNvPr id="6" name="梯形 5">
            <a:extLst>
              <a:ext uri="{FF2B5EF4-FFF2-40B4-BE49-F238E27FC236}">
                <a16:creationId xmlns:a16="http://schemas.microsoft.com/office/drawing/2014/main" id="{9F01C74E-9C0A-48F1-8F2B-3D79CFBDF173}"/>
              </a:ext>
            </a:extLst>
          </p:cNvPr>
          <p:cNvSpPr/>
          <p:nvPr/>
        </p:nvSpPr>
        <p:spPr>
          <a:xfrm rot="5400000">
            <a:off x="4205343" y="4619106"/>
            <a:ext cx="994719" cy="6366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8062B6F-6878-4983-BD59-EBCC45206CCA}"/>
                  </a:ext>
                </a:extLst>
              </p:cNvPr>
              <p:cNvSpPr/>
              <p:nvPr/>
            </p:nvSpPr>
            <p:spPr>
              <a:xfrm>
                <a:off x="2175946" y="4827081"/>
                <a:ext cx="1393587" cy="310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up>
                          <m:r>
                            <a:rPr lang="en-US" altLang="zh-CN" sz="1400" i="1">
                              <a:latin typeface="Cambria Math" panose="02040503050406030204" pitchFamily="18" charset="0"/>
                            </a:rPr>
                            <m:t>1</m:t>
                          </m:r>
                        </m:sup>
                      </m:sSubSup>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𝑥</m:t>
                          </m:r>
                        </m:e>
                        <m:sub>
                          <m:r>
                            <a:rPr lang="en-US" altLang="zh-CN" sz="1400" i="1">
                              <a:latin typeface="Cambria Math" panose="02040503050406030204" pitchFamily="18" charset="0"/>
                              <a:ea typeface="Cambria Math" panose="02040503050406030204" pitchFamily="18" charset="0"/>
                            </a:rPr>
                            <m:t>1</m:t>
                          </m:r>
                        </m:sub>
                        <m:sup>
                          <m:r>
                            <a:rPr lang="en-US" altLang="zh-CN" sz="1400" i="1">
                              <a:latin typeface="Cambria Math" panose="02040503050406030204" pitchFamily="18" charset="0"/>
                              <a:ea typeface="Cambria Math" panose="02040503050406030204" pitchFamily="18" charset="0"/>
                            </a:rPr>
                            <m:t>2</m:t>
                          </m:r>
                        </m:sup>
                      </m:sSub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m:t>
                      </m:r>
                    </m:oMath>
                  </m:oMathPara>
                </a14:m>
                <a:endParaRPr lang="zh-CN" altLang="en-US" sz="1400" dirty="0"/>
              </a:p>
            </p:txBody>
          </p:sp>
        </mc:Choice>
        <mc:Fallback xmlns="">
          <p:sp>
            <p:nvSpPr>
              <p:cNvPr id="7" name="矩形 6">
                <a:extLst>
                  <a:ext uri="{FF2B5EF4-FFF2-40B4-BE49-F238E27FC236}">
                    <a16:creationId xmlns:a16="http://schemas.microsoft.com/office/drawing/2014/main" id="{68062B6F-6878-4983-BD59-EBCC45206CCA}"/>
                  </a:ext>
                </a:extLst>
              </p:cNvPr>
              <p:cNvSpPr>
                <a:spLocks noRot="1" noChangeAspect="1" noMove="1" noResize="1" noEditPoints="1" noAdjustHandles="1" noChangeArrowheads="1" noChangeShapeType="1" noTextEdit="1"/>
              </p:cNvSpPr>
              <p:nvPr/>
            </p:nvSpPr>
            <p:spPr>
              <a:xfrm>
                <a:off x="2175946" y="4827081"/>
                <a:ext cx="1393587" cy="310470"/>
              </a:xfrm>
              <a:prstGeom prst="rect">
                <a:avLst/>
              </a:prstGeom>
              <a:blipFill>
                <a:blip r:embed="rId10"/>
                <a:stretch>
                  <a:fillRect b="-784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93714A2E-9025-411B-8495-97A7E91FBF44}"/>
              </a:ext>
            </a:extLst>
          </p:cNvPr>
          <p:cNvGrpSpPr/>
          <p:nvPr/>
        </p:nvGrpSpPr>
        <p:grpSpPr>
          <a:xfrm>
            <a:off x="3645416" y="4460944"/>
            <a:ext cx="141006" cy="952987"/>
            <a:chOff x="2515697" y="5369011"/>
            <a:chExt cx="141006" cy="952987"/>
          </a:xfrm>
        </p:grpSpPr>
        <p:sp>
          <p:nvSpPr>
            <p:cNvPr id="8" name="矩形 7">
              <a:extLst>
                <a:ext uri="{FF2B5EF4-FFF2-40B4-BE49-F238E27FC236}">
                  <a16:creationId xmlns:a16="http://schemas.microsoft.com/office/drawing/2014/main" id="{141A84AE-67C7-462F-B0F6-0A4956479158}"/>
                </a:ext>
              </a:extLst>
            </p:cNvPr>
            <p:cNvSpPr/>
            <p:nvPr/>
          </p:nvSpPr>
          <p:spPr>
            <a:xfrm>
              <a:off x="2515697" y="5369011"/>
              <a:ext cx="141006" cy="315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1E58DF0-CA46-4C30-B5EE-1CFCA6021696}"/>
                </a:ext>
              </a:extLst>
            </p:cNvPr>
            <p:cNvSpPr/>
            <p:nvPr/>
          </p:nvSpPr>
          <p:spPr>
            <a:xfrm>
              <a:off x="2515697" y="5692583"/>
              <a:ext cx="141006" cy="310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3E4444A-BF12-484A-AFE7-8468FDCC4914}"/>
                </a:ext>
              </a:extLst>
            </p:cNvPr>
            <p:cNvSpPr/>
            <p:nvPr/>
          </p:nvSpPr>
          <p:spPr>
            <a:xfrm>
              <a:off x="2515697" y="6011528"/>
              <a:ext cx="141006" cy="310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12" name="直接箭头连接符 11">
            <a:extLst>
              <a:ext uri="{FF2B5EF4-FFF2-40B4-BE49-F238E27FC236}">
                <a16:creationId xmlns:a16="http://schemas.microsoft.com/office/drawing/2014/main" id="{2E358FE0-E159-4EB9-AC9B-0ABB9CFD7389}"/>
              </a:ext>
            </a:extLst>
          </p:cNvPr>
          <p:cNvCxnSpPr>
            <a:stCxn id="31" idx="3"/>
            <a:endCxn id="6" idx="2"/>
          </p:cNvCxnSpPr>
          <p:nvPr/>
        </p:nvCxnSpPr>
        <p:spPr>
          <a:xfrm flipV="1">
            <a:off x="3786422" y="4937438"/>
            <a:ext cx="597950" cy="2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B2FE4F81-7880-45B4-A72F-CC74EEE0E981}"/>
              </a:ext>
            </a:extLst>
          </p:cNvPr>
          <p:cNvCxnSpPr>
            <a:cxnSpLocks/>
          </p:cNvCxnSpPr>
          <p:nvPr/>
        </p:nvCxnSpPr>
        <p:spPr>
          <a:xfrm>
            <a:off x="5021034" y="4935089"/>
            <a:ext cx="758982" cy="2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DD9748BE-4181-480F-A9FD-34E092199E92}"/>
              </a:ext>
            </a:extLst>
          </p:cNvPr>
          <p:cNvSpPr txBox="1"/>
          <p:nvPr/>
        </p:nvSpPr>
        <p:spPr>
          <a:xfrm>
            <a:off x="5085424" y="4679296"/>
            <a:ext cx="643125" cy="261610"/>
          </a:xfrm>
          <a:prstGeom prst="rect">
            <a:avLst/>
          </a:prstGeom>
          <a:noFill/>
        </p:spPr>
        <p:txBody>
          <a:bodyPr wrap="none" rtlCol="0">
            <a:spAutoFit/>
          </a:bodyPr>
          <a:lstStyle/>
          <a:p>
            <a:r>
              <a:rPr lang="en-US" altLang="zh-CN" sz="1100" dirty="0" err="1"/>
              <a:t>softmax</a:t>
            </a:r>
            <a:endParaRPr lang="zh-CN" altLang="en-US" sz="11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8FCBDC-6508-4A66-9E83-9C593C5E0E0F}"/>
                  </a:ext>
                </a:extLst>
              </p:cNvPr>
              <p:cNvSpPr txBox="1"/>
              <p:nvPr/>
            </p:nvSpPr>
            <p:spPr>
              <a:xfrm>
                <a:off x="5722086" y="4750423"/>
                <a:ext cx="1311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[0.01,0.99]</m:t>
                      </m:r>
                    </m:oMath>
                  </m:oMathPara>
                </a14:m>
                <a:endParaRPr lang="zh-CN" altLang="en-US" dirty="0"/>
              </a:p>
            </p:txBody>
          </p:sp>
        </mc:Choice>
        <mc:Fallback xmlns="">
          <p:sp>
            <p:nvSpPr>
              <p:cNvPr id="16" name="文本框 15">
                <a:extLst>
                  <a:ext uri="{FF2B5EF4-FFF2-40B4-BE49-F238E27FC236}">
                    <a16:creationId xmlns:a16="http://schemas.microsoft.com/office/drawing/2014/main" id="{D08FCBDC-6508-4A66-9E83-9C593C5E0E0F}"/>
                  </a:ext>
                </a:extLst>
              </p:cNvPr>
              <p:cNvSpPr txBox="1">
                <a:spLocks noRot="1" noChangeAspect="1" noMove="1" noResize="1" noEditPoints="1" noAdjustHandles="1" noChangeArrowheads="1" noChangeShapeType="1" noTextEdit="1"/>
              </p:cNvSpPr>
              <p:nvPr/>
            </p:nvSpPr>
            <p:spPr>
              <a:xfrm>
                <a:off x="5722086" y="4750423"/>
                <a:ext cx="1311578" cy="369332"/>
              </a:xfrm>
              <a:prstGeom prst="rect">
                <a:avLst/>
              </a:prstGeom>
              <a:blipFill>
                <a:blip r:embed="rId11"/>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5CAB5E9-8902-430D-810C-6188FE30E3AE}"/>
                  </a:ext>
                </a:extLst>
              </p:cNvPr>
              <p:cNvSpPr/>
              <p:nvPr/>
            </p:nvSpPr>
            <p:spPr>
              <a:xfrm>
                <a:off x="5776685" y="4444997"/>
                <a:ext cx="12023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8" name="矩形 17">
                <a:extLst>
                  <a:ext uri="{FF2B5EF4-FFF2-40B4-BE49-F238E27FC236}">
                    <a16:creationId xmlns:a16="http://schemas.microsoft.com/office/drawing/2014/main" id="{45CAB5E9-8902-430D-810C-6188FE30E3AE}"/>
                  </a:ext>
                </a:extLst>
              </p:cNvPr>
              <p:cNvSpPr>
                <a:spLocks noRot="1" noChangeAspect="1" noMove="1" noResize="1" noEditPoints="1" noAdjustHandles="1" noChangeArrowheads="1" noChangeShapeType="1" noTextEdit="1"/>
              </p:cNvSpPr>
              <p:nvPr/>
            </p:nvSpPr>
            <p:spPr>
              <a:xfrm>
                <a:off x="5776685" y="4444997"/>
                <a:ext cx="1202380" cy="369332"/>
              </a:xfrm>
              <a:prstGeom prst="rect">
                <a:avLst/>
              </a:prstGeom>
              <a:blipFill>
                <a:blip r:embed="rId12"/>
                <a:stretch>
                  <a:fillRect t="-6557" r="-13198" b="-655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EFDA807-7094-45DC-960C-4CF68783138C}"/>
              </a:ext>
            </a:extLst>
          </p:cNvPr>
          <p:cNvSpPr txBox="1"/>
          <p:nvPr/>
        </p:nvSpPr>
        <p:spPr>
          <a:xfrm>
            <a:off x="1986211" y="5765113"/>
            <a:ext cx="5724644" cy="369332"/>
          </a:xfrm>
          <a:prstGeom prst="rect">
            <a:avLst/>
          </a:prstGeom>
          <a:noFill/>
        </p:spPr>
        <p:txBody>
          <a:bodyPr wrap="none" rtlCol="0">
            <a:spAutoFit/>
          </a:bodyPr>
          <a:lstStyle/>
          <a:p>
            <a:r>
              <a:rPr lang="zh-CN" altLang="en-US" dirty="0"/>
              <a:t>如果我们无法提前设置可观测变量的形式或者分布呢？</a:t>
            </a:r>
          </a:p>
        </p:txBody>
      </p:sp>
    </p:spTree>
    <p:extLst>
      <p:ext uri="{BB962C8B-B14F-4D97-AF65-F5344CB8AC3E}">
        <p14:creationId xmlns:p14="http://schemas.microsoft.com/office/powerpoint/2010/main" val="42670909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480060" y="1652958"/>
            <a:ext cx="3737352" cy="2660748"/>
          </a:xfrm>
          <a:prstGeom prst="rect">
            <a:avLst/>
          </a:prstGeom>
        </p:spPr>
      </p:pic>
      <p:sp>
        <p:nvSpPr>
          <p:cNvPr id="25" name="文本框 24">
            <a:extLst>
              <a:ext uri="{FF2B5EF4-FFF2-40B4-BE49-F238E27FC236}">
                <a16:creationId xmlns:a16="http://schemas.microsoft.com/office/drawing/2014/main" id="{75D436D9-A217-41B6-9088-D8B5FBC348AD}"/>
              </a:ext>
            </a:extLst>
          </p:cNvPr>
          <p:cNvSpPr txBox="1"/>
          <p:nvPr/>
        </p:nvSpPr>
        <p:spPr>
          <a:xfrm>
            <a:off x="425353" y="1222082"/>
            <a:ext cx="2552686" cy="369332"/>
          </a:xfrm>
          <a:prstGeom prst="rect">
            <a:avLst/>
          </a:prstGeom>
          <a:noFill/>
        </p:spPr>
        <p:txBody>
          <a:bodyPr wrap="none" rtlCol="0">
            <a:spAutoFit/>
          </a:bodyPr>
          <a:lstStyle/>
          <a:p>
            <a:r>
              <a:rPr lang="zh-CN" altLang="en-US" dirty="0"/>
              <a:t>导入例子：朴素贝叶斯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97423EF-918C-4738-B2A6-420802C4E9E8}"/>
                  </a:ext>
                </a:extLst>
              </p:cNvPr>
              <p:cNvSpPr txBox="1"/>
              <p:nvPr/>
            </p:nvSpPr>
            <p:spPr>
              <a:xfrm>
                <a:off x="6474940" y="2762246"/>
                <a:ext cx="1911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6" name="文本框 25">
                <a:extLst>
                  <a:ext uri="{FF2B5EF4-FFF2-40B4-BE49-F238E27FC236}">
                    <a16:creationId xmlns:a16="http://schemas.microsoft.com/office/drawing/2014/main" id="{097423EF-918C-4738-B2A6-420802C4E9E8}"/>
                  </a:ext>
                </a:extLst>
              </p:cNvPr>
              <p:cNvSpPr txBox="1">
                <a:spLocks noRot="1" noChangeAspect="1" noMove="1" noResize="1" noEditPoints="1" noAdjustHandles="1" noChangeArrowheads="1" noChangeShapeType="1" noTextEdit="1"/>
              </p:cNvSpPr>
              <p:nvPr/>
            </p:nvSpPr>
            <p:spPr>
              <a:xfrm>
                <a:off x="6474940" y="2762246"/>
                <a:ext cx="1911805" cy="400110"/>
              </a:xfrm>
              <a:prstGeom prst="rect">
                <a:avLst/>
              </a:prstGeom>
              <a:blipFill>
                <a:blip r:embed="rId6"/>
                <a:stretch>
                  <a:fillRect b="-15152"/>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6BB8F4B4-2B90-4ABB-9588-7F58B9B12908}"/>
              </a:ext>
            </a:extLst>
          </p:cNvPr>
          <p:cNvCxnSpPr/>
          <p:nvPr/>
        </p:nvCxnSpPr>
        <p:spPr>
          <a:xfrm>
            <a:off x="4809533" y="3032759"/>
            <a:ext cx="1087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D4C1B536-C379-41A5-B14A-83537F941FFE}"/>
              </a:ext>
            </a:extLst>
          </p:cNvPr>
          <p:cNvSpPr txBox="1"/>
          <p:nvPr/>
        </p:nvSpPr>
        <p:spPr>
          <a:xfrm>
            <a:off x="4263081" y="2528839"/>
            <a:ext cx="2262158" cy="369332"/>
          </a:xfrm>
          <a:prstGeom prst="rect">
            <a:avLst/>
          </a:prstGeom>
          <a:noFill/>
        </p:spPr>
        <p:txBody>
          <a:bodyPr wrap="none" rtlCol="0">
            <a:spAutoFit/>
          </a:bodyPr>
          <a:lstStyle/>
          <a:p>
            <a:r>
              <a:rPr lang="zh-CN" altLang="en-US" dirty="0"/>
              <a:t>如何基于概率建模？</a:t>
            </a:r>
          </a:p>
        </p:txBody>
      </p:sp>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6FBC07D6-381D-4B27-B2B4-1AF0B0A5918E}"/>
                  </a:ext>
                </a:extLst>
              </p:cNvPr>
              <p:cNvSpPr/>
              <p:nvPr/>
            </p:nvSpPr>
            <p:spPr>
              <a:xfrm>
                <a:off x="2466442" y="448484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𝑌</m:t>
                      </m:r>
                    </m:oMath>
                  </m:oMathPara>
                </a14:m>
                <a:endParaRPr lang="zh-CN" altLang="en-US" dirty="0"/>
              </a:p>
            </p:txBody>
          </p:sp>
        </mc:Choice>
        <mc:Fallback xmlns="">
          <p:sp>
            <p:nvSpPr>
              <p:cNvPr id="31" name="椭圆 30">
                <a:extLst>
                  <a:ext uri="{FF2B5EF4-FFF2-40B4-BE49-F238E27FC236}">
                    <a16:creationId xmlns:a16="http://schemas.microsoft.com/office/drawing/2014/main" id="{6FBC07D6-381D-4B27-B2B4-1AF0B0A5918E}"/>
                  </a:ext>
                </a:extLst>
              </p:cNvPr>
              <p:cNvSpPr>
                <a:spLocks noRot="1" noChangeAspect="1" noMove="1" noResize="1" noEditPoints="1" noAdjustHandles="1" noChangeArrowheads="1" noChangeShapeType="1" noTextEdit="1"/>
              </p:cNvSpPr>
              <p:nvPr/>
            </p:nvSpPr>
            <p:spPr>
              <a:xfrm>
                <a:off x="2466442" y="4484849"/>
                <a:ext cx="537519" cy="512805"/>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B93FB33C-7674-408B-8A87-12C4C3E21B0B}"/>
                  </a:ext>
                </a:extLst>
              </p:cNvPr>
              <p:cNvSpPr/>
              <p:nvPr/>
            </p:nvSpPr>
            <p:spPr>
              <a:xfrm>
                <a:off x="1334116" y="539718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1" name="椭圆 40">
                <a:extLst>
                  <a:ext uri="{FF2B5EF4-FFF2-40B4-BE49-F238E27FC236}">
                    <a16:creationId xmlns:a16="http://schemas.microsoft.com/office/drawing/2014/main" id="{B93FB33C-7674-408B-8A87-12C4C3E21B0B}"/>
                  </a:ext>
                </a:extLst>
              </p:cNvPr>
              <p:cNvSpPr>
                <a:spLocks noRot="1" noChangeAspect="1" noMove="1" noResize="1" noEditPoints="1" noAdjustHandles="1" noChangeArrowheads="1" noChangeShapeType="1" noTextEdit="1"/>
              </p:cNvSpPr>
              <p:nvPr/>
            </p:nvSpPr>
            <p:spPr>
              <a:xfrm>
                <a:off x="1334116" y="5397189"/>
                <a:ext cx="537519" cy="51280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6502CC5B-DD85-4286-9D5B-1844786658B0}"/>
                  </a:ext>
                </a:extLst>
              </p:cNvPr>
              <p:cNvSpPr/>
              <p:nvPr/>
            </p:nvSpPr>
            <p:spPr>
              <a:xfrm>
                <a:off x="2466442" y="539718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46" name="椭圆 45">
                <a:extLst>
                  <a:ext uri="{FF2B5EF4-FFF2-40B4-BE49-F238E27FC236}">
                    <a16:creationId xmlns:a16="http://schemas.microsoft.com/office/drawing/2014/main" id="{6502CC5B-DD85-4286-9D5B-1844786658B0}"/>
                  </a:ext>
                </a:extLst>
              </p:cNvPr>
              <p:cNvSpPr>
                <a:spLocks noRot="1" noChangeAspect="1" noMove="1" noResize="1" noEditPoints="1" noAdjustHandles="1" noChangeArrowheads="1" noChangeShapeType="1" noTextEdit="1"/>
              </p:cNvSpPr>
              <p:nvPr/>
            </p:nvSpPr>
            <p:spPr>
              <a:xfrm>
                <a:off x="2466442" y="5397189"/>
                <a:ext cx="537519" cy="51280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67744131-E5FA-4D75-8699-3056024C66B6}"/>
                  </a:ext>
                </a:extLst>
              </p:cNvPr>
              <p:cNvSpPr/>
              <p:nvPr/>
            </p:nvSpPr>
            <p:spPr>
              <a:xfrm>
                <a:off x="3598768" y="5397189"/>
                <a:ext cx="537519" cy="512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3</m:t>
                          </m:r>
                        </m:sub>
                      </m:sSub>
                    </m:oMath>
                  </m:oMathPara>
                </a14:m>
                <a:endParaRPr lang="zh-CN" altLang="en-US" dirty="0"/>
              </a:p>
            </p:txBody>
          </p:sp>
        </mc:Choice>
        <mc:Fallback xmlns="">
          <p:sp>
            <p:nvSpPr>
              <p:cNvPr id="47" name="椭圆 46">
                <a:extLst>
                  <a:ext uri="{FF2B5EF4-FFF2-40B4-BE49-F238E27FC236}">
                    <a16:creationId xmlns:a16="http://schemas.microsoft.com/office/drawing/2014/main" id="{67744131-E5FA-4D75-8699-3056024C66B6}"/>
                  </a:ext>
                </a:extLst>
              </p:cNvPr>
              <p:cNvSpPr>
                <a:spLocks noRot="1" noChangeAspect="1" noMove="1" noResize="1" noEditPoints="1" noAdjustHandles="1" noChangeArrowheads="1" noChangeShapeType="1" noTextEdit="1"/>
              </p:cNvSpPr>
              <p:nvPr/>
            </p:nvSpPr>
            <p:spPr>
              <a:xfrm>
                <a:off x="3598768" y="5397189"/>
                <a:ext cx="537519" cy="512805"/>
              </a:xfrm>
              <a:prstGeom prst="ellipse">
                <a:avLst/>
              </a:prstGeom>
              <a:blipFill>
                <a:blip r:embed="rId10"/>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4710713F-570C-44AA-A663-4E0D152009A5}"/>
              </a:ext>
            </a:extLst>
          </p:cNvPr>
          <p:cNvCxnSpPr>
            <a:stCxn id="31" idx="4"/>
            <a:endCxn id="41" idx="0"/>
          </p:cNvCxnSpPr>
          <p:nvPr/>
        </p:nvCxnSpPr>
        <p:spPr>
          <a:xfrm flipH="1">
            <a:off x="1602876" y="4997654"/>
            <a:ext cx="1132326"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直接箭头连接符 47">
            <a:extLst>
              <a:ext uri="{FF2B5EF4-FFF2-40B4-BE49-F238E27FC236}">
                <a16:creationId xmlns:a16="http://schemas.microsoft.com/office/drawing/2014/main" id="{6A09E9B3-0192-40CC-A928-0448AF6DDD2E}"/>
              </a:ext>
            </a:extLst>
          </p:cNvPr>
          <p:cNvCxnSpPr>
            <a:cxnSpLocks/>
            <a:stCxn id="31" idx="4"/>
            <a:endCxn id="46" idx="0"/>
          </p:cNvCxnSpPr>
          <p:nvPr/>
        </p:nvCxnSpPr>
        <p:spPr>
          <a:xfrm>
            <a:off x="2735202" y="4997654"/>
            <a:ext cx="0"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a:extLst>
              <a:ext uri="{FF2B5EF4-FFF2-40B4-BE49-F238E27FC236}">
                <a16:creationId xmlns:a16="http://schemas.microsoft.com/office/drawing/2014/main" id="{25E48E0E-F7B8-4000-A892-F667313200C4}"/>
              </a:ext>
            </a:extLst>
          </p:cNvPr>
          <p:cNvCxnSpPr>
            <a:cxnSpLocks/>
            <a:stCxn id="31" idx="4"/>
            <a:endCxn id="47" idx="0"/>
          </p:cNvCxnSpPr>
          <p:nvPr/>
        </p:nvCxnSpPr>
        <p:spPr>
          <a:xfrm>
            <a:off x="2735202" y="4997654"/>
            <a:ext cx="1132326" cy="399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右大括号 15">
            <a:extLst>
              <a:ext uri="{FF2B5EF4-FFF2-40B4-BE49-F238E27FC236}">
                <a16:creationId xmlns:a16="http://schemas.microsoft.com/office/drawing/2014/main" id="{15F93F43-143E-4E9B-B4CD-B1080BB79230}"/>
              </a:ext>
            </a:extLst>
          </p:cNvPr>
          <p:cNvSpPr/>
          <p:nvPr/>
        </p:nvSpPr>
        <p:spPr>
          <a:xfrm rot="5400000">
            <a:off x="2642615" y="4722380"/>
            <a:ext cx="284205" cy="270313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342FAF5-D665-49B1-8479-B991E1800A6A}"/>
              </a:ext>
            </a:extLst>
          </p:cNvPr>
          <p:cNvSpPr txBox="1"/>
          <p:nvPr/>
        </p:nvSpPr>
        <p:spPr>
          <a:xfrm>
            <a:off x="1256093" y="6266044"/>
            <a:ext cx="3057247" cy="338554"/>
          </a:xfrm>
          <a:prstGeom prst="rect">
            <a:avLst/>
          </a:prstGeom>
          <a:noFill/>
        </p:spPr>
        <p:txBody>
          <a:bodyPr wrap="none" rtlCol="0">
            <a:spAutoFit/>
          </a:bodyPr>
          <a:lstStyle/>
          <a:p>
            <a:r>
              <a:rPr lang="zh-CN" altLang="en-US" sz="1600" dirty="0"/>
              <a:t>强假设：输入变量之间相互独立</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923BBF0-2BFF-4DDE-8E2B-1A9880292BDF}"/>
                  </a:ext>
                </a:extLst>
              </p:cNvPr>
              <p:cNvSpPr txBox="1"/>
              <p:nvPr/>
            </p:nvSpPr>
            <p:spPr>
              <a:xfrm>
                <a:off x="5020214" y="4387803"/>
                <a:ext cx="2909451" cy="956031"/>
              </a:xfrm>
              <a:prstGeom prst="rect">
                <a:avLst/>
              </a:prstGeom>
              <a:noFill/>
            </p:spPr>
            <p:txBody>
              <a:bodyPr wrap="none" rtlCol="0">
                <a:spAutoFit/>
              </a:bodyPr>
              <a:lstStyle/>
              <a:p>
                <a:r>
                  <a:rPr lang="en-US" altLang="zh-CN" dirty="0"/>
                  <a:t>Bayes Rule:</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sep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den>
                      </m:f>
                    </m:oMath>
                  </m:oMathPara>
                </a14:m>
                <a:endParaRPr lang="zh-CN" altLang="en-US" dirty="0"/>
              </a:p>
            </p:txBody>
          </p:sp>
        </mc:Choice>
        <mc:Fallback xmlns="">
          <p:sp>
            <p:nvSpPr>
              <p:cNvPr id="19" name="文本框 18">
                <a:extLst>
                  <a:ext uri="{FF2B5EF4-FFF2-40B4-BE49-F238E27FC236}">
                    <a16:creationId xmlns:a16="http://schemas.microsoft.com/office/drawing/2014/main" id="{7923BBF0-2BFF-4DDE-8E2B-1A9880292BDF}"/>
                  </a:ext>
                </a:extLst>
              </p:cNvPr>
              <p:cNvSpPr txBox="1">
                <a:spLocks noRot="1" noChangeAspect="1" noMove="1" noResize="1" noEditPoints="1" noAdjustHandles="1" noChangeArrowheads="1" noChangeShapeType="1" noTextEdit="1"/>
              </p:cNvSpPr>
              <p:nvPr/>
            </p:nvSpPr>
            <p:spPr>
              <a:xfrm>
                <a:off x="5020214" y="4387803"/>
                <a:ext cx="2909451" cy="956031"/>
              </a:xfrm>
              <a:prstGeom prst="rect">
                <a:avLst/>
              </a:prstGeom>
              <a:blipFill>
                <a:blip r:embed="rId11"/>
                <a:stretch>
                  <a:fillRect l="-1887" t="-38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1477903-AB95-4D91-A6CC-8B88922D0A58}"/>
                  </a:ext>
                </a:extLst>
              </p:cNvPr>
              <p:cNvSpPr txBox="1"/>
              <p:nvPr/>
            </p:nvSpPr>
            <p:spPr>
              <a:xfrm>
                <a:off x="5020214" y="5460884"/>
                <a:ext cx="2719591" cy="646331"/>
              </a:xfrm>
              <a:prstGeom prst="rect">
                <a:avLst/>
              </a:prstGeom>
              <a:noFill/>
            </p:spPr>
            <p:txBody>
              <a:bodyPr wrap="none" rtlCol="0">
                <a:spAutoFit/>
              </a:bodyPr>
              <a:lstStyle/>
              <a:p>
                <a:r>
                  <a:rPr lang="zh-CN" altLang="en-US" dirty="0"/>
                  <a:t>独立性假设</a:t>
                </a:r>
                <a:r>
                  <a:rPr lang="en-US" altLang="zh-CN" dirty="0"/>
                  <a:t>:</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91477903-AB95-4D91-A6CC-8B88922D0A58}"/>
                  </a:ext>
                </a:extLst>
              </p:cNvPr>
              <p:cNvSpPr txBox="1">
                <a:spLocks noRot="1" noChangeAspect="1" noMove="1" noResize="1" noEditPoints="1" noAdjustHandles="1" noChangeArrowheads="1" noChangeShapeType="1" noTextEdit="1"/>
              </p:cNvSpPr>
              <p:nvPr/>
            </p:nvSpPr>
            <p:spPr>
              <a:xfrm>
                <a:off x="5020214" y="5460884"/>
                <a:ext cx="2719591" cy="646331"/>
              </a:xfrm>
              <a:prstGeom prst="rect">
                <a:avLst/>
              </a:prstGeom>
              <a:blipFill>
                <a:blip r:embed="rId12"/>
                <a:stretch>
                  <a:fillRect l="-2018" t="-8491" b="-6604"/>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2FE52BF8-BA13-465E-93C8-9670A78B0D2D}"/>
              </a:ext>
            </a:extLst>
          </p:cNvPr>
          <p:cNvCxnSpPr/>
          <p:nvPr/>
        </p:nvCxnSpPr>
        <p:spPr>
          <a:xfrm>
            <a:off x="1178216" y="4548805"/>
            <a:ext cx="0" cy="1652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28D51897-2381-4B60-8E71-ADA1AC6BE467}"/>
              </a:ext>
            </a:extLst>
          </p:cNvPr>
          <p:cNvSpPr txBox="1"/>
          <p:nvPr/>
        </p:nvSpPr>
        <p:spPr>
          <a:xfrm>
            <a:off x="263831" y="4759058"/>
            <a:ext cx="1008244" cy="1169551"/>
          </a:xfrm>
          <a:prstGeom prst="rect">
            <a:avLst/>
          </a:prstGeom>
          <a:noFill/>
        </p:spPr>
        <p:txBody>
          <a:bodyPr wrap="square" rtlCol="0">
            <a:spAutoFit/>
          </a:bodyPr>
          <a:lstStyle/>
          <a:p>
            <a:r>
              <a:rPr lang="zh-CN" altLang="en-US" sz="1400" dirty="0"/>
              <a:t>对目标和可观测变量之间的关系进行表示</a:t>
            </a:r>
          </a:p>
        </p:txBody>
      </p:sp>
    </p:spTree>
    <p:extLst>
      <p:ext uri="{BB962C8B-B14F-4D97-AF65-F5344CB8AC3E}">
        <p14:creationId xmlns:p14="http://schemas.microsoft.com/office/powerpoint/2010/main" val="38887881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4445" y="260985"/>
            <a:ext cx="8925560" cy="708025"/>
            <a:chOff x="-9" y="254"/>
            <a:chExt cx="14056" cy="1115"/>
          </a:xfrm>
        </p:grpSpPr>
        <p:sp>
          <p:nvSpPr>
            <p:cNvPr id="34" name="矩形 33"/>
            <p:cNvSpPr/>
            <p:nvPr/>
          </p:nvSpPr>
          <p:spPr>
            <a:xfrm>
              <a:off x="4522" y="429"/>
              <a:ext cx="95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圆角矩形 35"/>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7" name="圆角矩形 36"/>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9" name="矩形 38"/>
            <p:cNvSpPr/>
            <p:nvPr/>
          </p:nvSpPr>
          <p:spPr>
            <a:xfrm>
              <a:off x="754" y="254"/>
              <a:ext cx="4443"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概率建模</a:t>
              </a:r>
            </a:p>
          </p:txBody>
        </p:sp>
      </p:grpSp>
      <p:pic>
        <p:nvPicPr>
          <p:cNvPr id="2" name="图片 1">
            <a:extLst>
              <a:ext uri="{FF2B5EF4-FFF2-40B4-BE49-F238E27FC236}">
                <a16:creationId xmlns:a16="http://schemas.microsoft.com/office/drawing/2014/main" id="{DF6D2DB0-59E2-46E9-9F7A-3B0D7CEBDC59}"/>
              </a:ext>
            </a:extLst>
          </p:cNvPr>
          <p:cNvPicPr>
            <a:picLocks noChangeAspect="1"/>
          </p:cNvPicPr>
          <p:nvPr/>
        </p:nvPicPr>
        <p:blipFill>
          <a:blip r:embed="rId5"/>
          <a:stretch>
            <a:fillRect/>
          </a:stretch>
        </p:blipFill>
        <p:spPr>
          <a:xfrm>
            <a:off x="480060" y="1652958"/>
            <a:ext cx="3737352" cy="2660748"/>
          </a:xfrm>
          <a:prstGeom prst="rect">
            <a:avLst/>
          </a:prstGeom>
        </p:spPr>
      </p:pic>
      <p:sp>
        <p:nvSpPr>
          <p:cNvPr id="25" name="文本框 24">
            <a:extLst>
              <a:ext uri="{FF2B5EF4-FFF2-40B4-BE49-F238E27FC236}">
                <a16:creationId xmlns:a16="http://schemas.microsoft.com/office/drawing/2014/main" id="{75D436D9-A217-41B6-9088-D8B5FBC348AD}"/>
              </a:ext>
            </a:extLst>
          </p:cNvPr>
          <p:cNvSpPr txBox="1"/>
          <p:nvPr/>
        </p:nvSpPr>
        <p:spPr>
          <a:xfrm>
            <a:off x="425353" y="1222082"/>
            <a:ext cx="2552686" cy="369332"/>
          </a:xfrm>
          <a:prstGeom prst="rect">
            <a:avLst/>
          </a:prstGeom>
          <a:noFill/>
        </p:spPr>
        <p:txBody>
          <a:bodyPr wrap="none" rtlCol="0">
            <a:spAutoFit/>
          </a:bodyPr>
          <a:lstStyle/>
          <a:p>
            <a:r>
              <a:rPr lang="zh-CN" altLang="en-US" dirty="0"/>
              <a:t>导入例子：朴素贝叶斯</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97423EF-918C-4738-B2A6-420802C4E9E8}"/>
                  </a:ext>
                </a:extLst>
              </p:cNvPr>
              <p:cNvSpPr txBox="1"/>
              <p:nvPr/>
            </p:nvSpPr>
            <p:spPr>
              <a:xfrm>
                <a:off x="6474940" y="2762246"/>
                <a:ext cx="19118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6" name="文本框 25">
                <a:extLst>
                  <a:ext uri="{FF2B5EF4-FFF2-40B4-BE49-F238E27FC236}">
                    <a16:creationId xmlns:a16="http://schemas.microsoft.com/office/drawing/2014/main" id="{097423EF-918C-4738-B2A6-420802C4E9E8}"/>
                  </a:ext>
                </a:extLst>
              </p:cNvPr>
              <p:cNvSpPr txBox="1">
                <a:spLocks noRot="1" noChangeAspect="1" noMove="1" noResize="1" noEditPoints="1" noAdjustHandles="1" noChangeArrowheads="1" noChangeShapeType="1" noTextEdit="1"/>
              </p:cNvSpPr>
              <p:nvPr/>
            </p:nvSpPr>
            <p:spPr>
              <a:xfrm>
                <a:off x="6474940" y="2762246"/>
                <a:ext cx="1911805" cy="400110"/>
              </a:xfrm>
              <a:prstGeom prst="rect">
                <a:avLst/>
              </a:prstGeom>
              <a:blipFill>
                <a:blip r:embed="rId6"/>
                <a:stretch>
                  <a:fillRect b="-15152"/>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6BB8F4B4-2B90-4ABB-9588-7F58B9B12908}"/>
              </a:ext>
            </a:extLst>
          </p:cNvPr>
          <p:cNvCxnSpPr/>
          <p:nvPr/>
        </p:nvCxnSpPr>
        <p:spPr>
          <a:xfrm>
            <a:off x="4809533" y="3032759"/>
            <a:ext cx="1087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D4C1B536-C379-41A5-B14A-83537F941FFE}"/>
              </a:ext>
            </a:extLst>
          </p:cNvPr>
          <p:cNvSpPr txBox="1"/>
          <p:nvPr/>
        </p:nvSpPr>
        <p:spPr>
          <a:xfrm>
            <a:off x="4676762" y="2577580"/>
            <a:ext cx="1338828" cy="369332"/>
          </a:xfrm>
          <a:prstGeom prst="rect">
            <a:avLst/>
          </a:prstGeom>
          <a:noFill/>
        </p:spPr>
        <p:txBody>
          <a:bodyPr wrap="none" rtlCol="0">
            <a:spAutoFit/>
          </a:bodyPr>
          <a:lstStyle/>
          <a:p>
            <a:r>
              <a:rPr lang="zh-CN" altLang="en-US" dirty="0"/>
              <a:t>如何导出？</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DA8BD27-2592-48DA-AEAC-6526C6403B86}"/>
                  </a:ext>
                </a:extLst>
              </p:cNvPr>
              <p:cNvSpPr txBox="1"/>
              <p:nvPr/>
            </p:nvSpPr>
            <p:spPr>
              <a:xfrm>
                <a:off x="425353" y="4493773"/>
                <a:ext cx="6586803" cy="7442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sep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𝑝</m:t>
                          </m:r>
                          <m:d>
                            <m:dPr>
                              <m:sep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e>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𝑝</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24" name="文本框 23">
                <a:extLst>
                  <a:ext uri="{FF2B5EF4-FFF2-40B4-BE49-F238E27FC236}">
                    <a16:creationId xmlns:a16="http://schemas.microsoft.com/office/drawing/2014/main" id="{BDA8BD27-2592-48DA-AEAC-6526C6403B86}"/>
                  </a:ext>
                </a:extLst>
              </p:cNvPr>
              <p:cNvSpPr txBox="1">
                <a:spLocks noRot="1" noChangeAspect="1" noMove="1" noResize="1" noEditPoints="1" noAdjustHandles="1" noChangeArrowheads="1" noChangeShapeType="1" noTextEdit="1"/>
              </p:cNvSpPr>
              <p:nvPr/>
            </p:nvSpPr>
            <p:spPr>
              <a:xfrm>
                <a:off x="425353" y="4493773"/>
                <a:ext cx="6586803" cy="7442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4C91484-9615-4375-B064-A0AE972BBCFE}"/>
                  </a:ext>
                </a:extLst>
              </p:cNvPr>
              <p:cNvSpPr txBox="1"/>
              <p:nvPr/>
            </p:nvSpPr>
            <p:spPr>
              <a:xfrm>
                <a:off x="464606" y="5418083"/>
                <a:ext cx="543232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𝑝</m:t>
                      </m:r>
                      <m:d>
                        <m:dPr>
                          <m:sep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3</m:t>
                              </m:r>
                            </m:sub>
                          </m:sSub>
                        </m:e>
                        <m:e>
                          <m:r>
                            <a:rPr lang="en-US" altLang="zh-CN" sz="2000" b="0" i="1" smtClean="0">
                              <a:latin typeface="Cambria Math" panose="02040503050406030204" pitchFamily="18" charset="0"/>
                              <a:ea typeface="Cambria Math" panose="02040503050406030204" pitchFamily="18" charset="0"/>
                            </a:rPr>
                            <m:t>𝑦</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𝑝</m:t>
                      </m:r>
                      <m:d>
                        <m:dPr>
                          <m:sep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𝑦</m:t>
                          </m:r>
                        </m:e>
                      </m:d>
                      <m:r>
                        <a:rPr lang="en-US" altLang="zh-CN" sz="2000" b="0" i="1" smtClean="0">
                          <a:latin typeface="Cambria Math" panose="02040503050406030204" pitchFamily="18" charset="0"/>
                          <a:ea typeface="Cambria Math" panose="02040503050406030204" pitchFamily="18" charset="0"/>
                        </a:rPr>
                        <m:t>𝑝</m:t>
                      </m:r>
                      <m:d>
                        <m:dPr>
                          <m:sep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e>
                        <m:e>
                          <m:r>
                            <a:rPr lang="en-US" altLang="zh-CN" sz="2000" b="0" i="1" smtClean="0">
                              <a:latin typeface="Cambria Math" panose="02040503050406030204" pitchFamily="18" charset="0"/>
                              <a:ea typeface="Cambria Math" panose="02040503050406030204" pitchFamily="18" charset="0"/>
                            </a:rPr>
                            <m:t>𝑦</m:t>
                          </m:r>
                        </m:e>
                      </m:d>
                      <m:r>
                        <a:rPr lang="en-US" altLang="zh-CN" sz="2000" b="0" i="1" smtClean="0">
                          <a:latin typeface="Cambria Math" panose="02040503050406030204" pitchFamily="18" charset="0"/>
                          <a:ea typeface="Cambria Math" panose="02040503050406030204" pitchFamily="18" charset="0"/>
                        </a:rPr>
                        <m:t>𝑝</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27" name="文本框 26">
                <a:extLst>
                  <a:ext uri="{FF2B5EF4-FFF2-40B4-BE49-F238E27FC236}">
                    <a16:creationId xmlns:a16="http://schemas.microsoft.com/office/drawing/2014/main" id="{A4C91484-9615-4375-B064-A0AE972BBCFE}"/>
                  </a:ext>
                </a:extLst>
              </p:cNvPr>
              <p:cNvSpPr txBox="1">
                <a:spLocks noRot="1" noChangeAspect="1" noMove="1" noResize="1" noEditPoints="1" noAdjustHandles="1" noChangeArrowheads="1" noChangeShapeType="1" noTextEdit="1"/>
              </p:cNvSpPr>
              <p:nvPr/>
            </p:nvSpPr>
            <p:spPr>
              <a:xfrm>
                <a:off x="464606" y="5418083"/>
                <a:ext cx="5432321" cy="400110"/>
              </a:xfrm>
              <a:prstGeom prst="rect">
                <a:avLst/>
              </a:prstGeom>
              <a:blipFill>
                <a:blip r:embed="rId8"/>
                <a:stretch>
                  <a:fillRect b="-15385"/>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4A2DBABE-111F-41CB-B995-7CE096B5AAD3}"/>
              </a:ext>
            </a:extLst>
          </p:cNvPr>
          <p:cNvSpPr/>
          <p:nvPr/>
        </p:nvSpPr>
        <p:spPr>
          <a:xfrm>
            <a:off x="2699951" y="5369011"/>
            <a:ext cx="1037968" cy="4915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BBAA432-4B04-4D8B-86AC-A5179A87073C}"/>
              </a:ext>
            </a:extLst>
          </p:cNvPr>
          <p:cNvSpPr txBox="1"/>
          <p:nvPr/>
        </p:nvSpPr>
        <p:spPr>
          <a:xfrm>
            <a:off x="2162432" y="5921741"/>
            <a:ext cx="3260829" cy="369332"/>
          </a:xfrm>
          <a:prstGeom prst="rect">
            <a:avLst/>
          </a:prstGeom>
          <a:noFill/>
        </p:spPr>
        <p:txBody>
          <a:bodyPr wrap="none" rtlCol="0">
            <a:spAutoFit/>
          </a:bodyPr>
          <a:lstStyle/>
          <a:p>
            <a:r>
              <a:rPr lang="zh-CN" altLang="en-US" dirty="0"/>
              <a:t>在简单数据集中可以直接数数</a:t>
            </a:r>
            <a:r>
              <a:rPr lang="en-US" altLang="zh-CN" dirty="0"/>
              <a:t>!</a:t>
            </a:r>
            <a:endParaRPr lang="zh-CN" altLang="en-US" dirty="0"/>
          </a:p>
        </p:txBody>
      </p:sp>
      <p:pic>
        <p:nvPicPr>
          <p:cNvPr id="5" name="图片 4">
            <a:extLst>
              <a:ext uri="{FF2B5EF4-FFF2-40B4-BE49-F238E27FC236}">
                <a16:creationId xmlns:a16="http://schemas.microsoft.com/office/drawing/2014/main" id="{C7D3D821-91C4-4061-A348-748087AE3862}"/>
              </a:ext>
            </a:extLst>
          </p:cNvPr>
          <p:cNvPicPr>
            <a:picLocks noChangeAspect="1"/>
          </p:cNvPicPr>
          <p:nvPr/>
        </p:nvPicPr>
        <p:blipFill>
          <a:blip r:embed="rId9"/>
          <a:stretch>
            <a:fillRect/>
          </a:stretch>
        </p:blipFill>
        <p:spPr>
          <a:xfrm>
            <a:off x="5152696" y="3814601"/>
            <a:ext cx="3657744" cy="2164909"/>
          </a:xfrm>
          <a:prstGeom prst="rect">
            <a:avLst/>
          </a:prstGeom>
        </p:spPr>
      </p:pic>
    </p:spTree>
    <p:extLst>
      <p:ext uri="{BB962C8B-B14F-4D97-AF65-F5344CB8AC3E}">
        <p14:creationId xmlns:p14="http://schemas.microsoft.com/office/powerpoint/2010/main" val="927063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92.5133858267718,&quot;width&quot;:15218.61732283464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 x_{1}, \ldots, x_{7} ) &amp;= &amp; p(x_1) p(x_2) p(x_3) p(x_4|x_1, x_2, x_3) \\&#10;    &amp; &amp; p(x_5|x_1, x_3) p(x_6|x_4) p(x_7|x_4, x_5)&#10;\end{eqnarray*}&#10;\end{document}&#10;"/>
  <p:tag name="FILENAME" val="TP_tmp"/>
  <p:tag name="FORMAT" val="png256"/>
  <p:tag name="RES" val="600"/>
  <p:tag name="BLEND" val="0"/>
  <p:tag name="TRANSPARENT" val="1"/>
  <p:tag name="TBUG" val="0"/>
  <p:tag name="ALLOWFS" val="0"/>
  <p:tag name="ORIGWIDTH" val="220"/>
  <p:tag name="PICTUREFILESIZE" val="826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a,b,c) = p(c|a,b) p(a,b) = p(c|a,b)p(b|a)p(a)&#10;\]&#10;\end{document}&#10;"/>
  <p:tag name="FILENAME" val="TP_tmp"/>
  <p:tag name="FORMAT" val="png256"/>
  <p:tag name="RES" val="600"/>
  <p:tag name="BLEND" val="0"/>
  <p:tag name="TRANSPARENT" val="1"/>
  <p:tag name="TBUG" val="0"/>
  <p:tag name="ALLOWFS" val="0"/>
  <p:tag name="ORIGWIDTH" val="200"/>
  <p:tag name="PICTUREFILESIZE" val="46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1432</TotalTime>
  <Words>2231</Words>
  <Application>Microsoft Office PowerPoint</Application>
  <PresentationFormat>全屏显示(4:3)</PresentationFormat>
  <Paragraphs>400</Paragraphs>
  <Slides>61</Slides>
  <Notes>61</Notes>
  <HiddenSlides>4</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1" baseType="lpstr">
      <vt:lpstr>黑体</vt:lpstr>
      <vt:lpstr>宋体</vt:lpstr>
      <vt:lpstr>微软雅黑</vt:lpstr>
      <vt:lpstr>Arial</vt:lpstr>
      <vt:lpstr>Calibri</vt:lpstr>
      <vt:lpstr>Cambria Math</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DELL</cp:lastModifiedBy>
  <cp:revision>393</cp:revision>
  <dcterms:created xsi:type="dcterms:W3CDTF">2019-06-19T02:08:00Z</dcterms:created>
  <dcterms:modified xsi:type="dcterms:W3CDTF">2025-04-01T14:02:22Z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